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509" r:id="rId3"/>
    <p:sldId id="507" r:id="rId4"/>
    <p:sldId id="508" r:id="rId5"/>
    <p:sldId id="501" r:id="rId6"/>
    <p:sldId id="315" r:id="rId7"/>
    <p:sldId id="341" r:id="rId8"/>
    <p:sldId id="349" r:id="rId9"/>
    <p:sldId id="351" r:id="rId10"/>
    <p:sldId id="353" r:id="rId11"/>
    <p:sldId id="451" r:id="rId12"/>
    <p:sldId id="536" r:id="rId13"/>
    <p:sldId id="534" r:id="rId14"/>
    <p:sldId id="535" r:id="rId15"/>
    <p:sldId id="452" r:id="rId16"/>
    <p:sldId id="453" r:id="rId17"/>
    <p:sldId id="454" r:id="rId18"/>
    <p:sldId id="425" r:id="rId19"/>
    <p:sldId id="455" r:id="rId20"/>
    <p:sldId id="530" r:id="rId21"/>
    <p:sldId id="456" r:id="rId22"/>
    <p:sldId id="458" r:id="rId23"/>
    <p:sldId id="517" r:id="rId24"/>
    <p:sldId id="518" r:id="rId25"/>
    <p:sldId id="503" r:id="rId26"/>
    <p:sldId id="459" r:id="rId27"/>
    <p:sldId id="460" r:id="rId28"/>
    <p:sldId id="504" r:id="rId29"/>
    <p:sldId id="463" r:id="rId30"/>
    <p:sldId id="465" r:id="rId31"/>
    <p:sldId id="466" r:id="rId32"/>
    <p:sldId id="467" r:id="rId33"/>
    <p:sldId id="521" r:id="rId34"/>
    <p:sldId id="464" r:id="rId35"/>
    <p:sldId id="469" r:id="rId36"/>
    <p:sldId id="531" r:id="rId37"/>
    <p:sldId id="532" r:id="rId38"/>
    <p:sldId id="470" r:id="rId39"/>
    <p:sldId id="522" r:id="rId40"/>
    <p:sldId id="468" r:id="rId41"/>
    <p:sldId id="473" r:id="rId42"/>
    <p:sldId id="474" r:id="rId43"/>
    <p:sldId id="475" r:id="rId44"/>
    <p:sldId id="477" r:id="rId45"/>
    <p:sldId id="478" r:id="rId46"/>
    <p:sldId id="523" r:id="rId47"/>
    <p:sldId id="525" r:id="rId48"/>
    <p:sldId id="524" r:id="rId49"/>
    <p:sldId id="481" r:id="rId50"/>
    <p:sldId id="485" r:id="rId51"/>
    <p:sldId id="482" r:id="rId52"/>
    <p:sldId id="526" r:id="rId53"/>
    <p:sldId id="527" r:id="rId54"/>
    <p:sldId id="528" r:id="rId55"/>
    <p:sldId id="483" r:id="rId56"/>
    <p:sldId id="484" r:id="rId57"/>
    <p:sldId id="493" r:id="rId58"/>
    <p:sldId id="494" r:id="rId59"/>
    <p:sldId id="514" r:id="rId60"/>
    <p:sldId id="491" r:id="rId61"/>
    <p:sldId id="389" r:id="rId62"/>
    <p:sldId id="533" r:id="rId63"/>
  </p:sldIdLst>
  <p:sldSz cx="9144000" cy="6858000" type="screen4x3"/>
  <p:notesSz cx="6858000" cy="9144000"/>
  <p:custDataLst>
    <p:tags r:id="rId6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5" autoAdjust="0"/>
    <p:restoredTop sz="94660"/>
  </p:normalViewPr>
  <p:slideViewPr>
    <p:cSldViewPr>
      <p:cViewPr varScale="1">
        <p:scale>
          <a:sx n="90" d="100"/>
          <a:sy n="90" d="100"/>
        </p:scale>
        <p:origin x="1386"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E28A548-9F64-4AFE-80FA-670AAD632994}" type="datetimeFigureOut">
              <a:rPr lang="en-US" smtClean="0"/>
              <a:pPr/>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4F40B2-59D1-47AD-99FA-EE3429A08A5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8A548-9F64-4AFE-80FA-670AAD632994}" type="datetimeFigureOut">
              <a:rPr lang="en-US" smtClean="0"/>
              <a:pPr/>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4F40B2-59D1-47AD-99FA-EE3429A08A5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8A548-9F64-4AFE-80FA-670AAD632994}" type="datetimeFigureOut">
              <a:rPr lang="en-US" smtClean="0"/>
              <a:pPr/>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4F40B2-59D1-47AD-99FA-EE3429A08A5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2E28A548-9F64-4AFE-80FA-670AAD632994}" type="datetimeFigureOut">
              <a:rPr lang="en-US" smtClean="0"/>
              <a:pPr/>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4F40B2-59D1-47AD-99FA-EE3429A08A5A}" type="slidenum">
              <a:rPr lang="en-US" smtClean="0"/>
              <a:pPr/>
              <a:t>‹#›</a:t>
            </a:fld>
            <a:endParaRPr lang="en-US"/>
          </a:p>
        </p:txBody>
      </p:sp>
    </p:spTree>
    <p:extLst>
      <p:ext uri="{BB962C8B-B14F-4D97-AF65-F5344CB8AC3E}">
        <p14:creationId xmlns:p14="http://schemas.microsoft.com/office/powerpoint/2010/main" val="251566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8A548-9F64-4AFE-80FA-670AAD632994}" type="datetimeFigureOut">
              <a:rPr lang="en-US" smtClean="0"/>
              <a:pPr/>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4F40B2-59D1-47AD-99FA-EE3429A08A5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28A548-9F64-4AFE-80FA-670AAD632994}" type="datetimeFigureOut">
              <a:rPr lang="en-US" smtClean="0"/>
              <a:pPr/>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4F40B2-59D1-47AD-99FA-EE3429A08A5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28A548-9F64-4AFE-80FA-670AAD632994}" type="datetimeFigureOut">
              <a:rPr lang="en-US" smtClean="0"/>
              <a:pPr/>
              <a:t>8/30/2022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4F40B2-59D1-47AD-99FA-EE3429A08A5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28A548-9F64-4AFE-80FA-670AAD632994}" type="datetimeFigureOut">
              <a:rPr lang="en-US" smtClean="0"/>
              <a:pPr/>
              <a:t>8/30/2022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4F40B2-59D1-47AD-99FA-EE3429A08A5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28A548-9F64-4AFE-80FA-670AAD632994}" type="datetimeFigureOut">
              <a:rPr lang="en-US" smtClean="0"/>
              <a:pPr/>
              <a:t>8/30/2022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4F40B2-59D1-47AD-99FA-EE3429A08A5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28A548-9F64-4AFE-80FA-670AAD632994}" type="datetimeFigureOut">
              <a:rPr lang="en-US" smtClean="0"/>
              <a:pPr/>
              <a:t>8/30/2022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4F40B2-59D1-47AD-99FA-EE3429A08A5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28A548-9F64-4AFE-80FA-670AAD632994}" type="datetimeFigureOut">
              <a:rPr lang="en-US" smtClean="0"/>
              <a:pPr/>
              <a:t>8/30/2022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4F40B2-59D1-47AD-99FA-EE3429A08A5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28A548-9F64-4AFE-80FA-670AAD632994}" type="datetimeFigureOut">
              <a:rPr lang="en-US" smtClean="0"/>
              <a:pPr/>
              <a:t>8/30/2022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4F40B2-59D1-47AD-99FA-EE3429A08A5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alphaModFix amt="17000"/>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28A548-9F64-4AFE-80FA-670AAD632994}" type="datetimeFigureOut">
              <a:rPr lang="en-US" smtClean="0"/>
              <a:pPr/>
              <a:t>8/30/2022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F40B2-59D1-47AD-99FA-EE3429A08A5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app=desktop&amp;v=dC0e9on7yKE" TargetMode="External"/><Relationship Id="rId2" Type="http://schemas.openxmlformats.org/officeDocument/2006/relationships/hyperlink" Target="https://www.youtube.com/watch?v=YdMAXaxCSUI"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google.com.sg/url?sa=i&amp;rct=j&amp;q=&amp;esrc=s&amp;source=images&amp;cd=&amp;cad=rja&amp;uact=8&amp;ved=0ahUKEwi_rYab7ezVAhUGMo8KHW5WABMQjRwIBw&amp;url=http://worldhistoryforusall.ss.ucla.edu/eras/era2.php&amp;psig=AFQjCNESR8qhw_4VQgu48tU648H2T5GziQ&amp;ust=1503560411058386"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google.com.sg/url?sa=i&amp;rct=j&amp;q=&amp;esrc=s&amp;source=images&amp;cd=&amp;cad=rja&amp;uact=8&amp;ved=0ahUKEwjT35uR8-zVAhWJN48KHYWWDT0QjRwIBw&amp;url=https://abagond.wordpress.com/2009/09/21/negritos/&amp;psig=AFQjCNGswrExxPy4xUCanVX3N4BRCaKAtg&amp;ust=1503562009209543"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bbc.com/news/world-latin-america-62712318"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www.google.com.sg/url?sa=i&amp;rct=j&amp;q=&amp;esrc=s&amp;source=images&amp;cd=&amp;cad=rja&amp;uact=8&amp;ved=0ahUKEwiR9tyy9-zVAhXBRY8KHRtvCVAQjRwIBw&amp;url=https://www.pinterest.se/pin/382735668303776170/&amp;psig=AFQjCNE0qj-cx5tomlxMZ1mAlInSnPeHeA&amp;ust=1503563152208459"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hyperlink" Target="https://www.google.com.sg/url?sa=i&amp;rct=j&amp;q=&amp;esrc=s&amp;source=images&amp;cd=&amp;cad=rja&amp;uact=8&amp;ved=0ahUKEwjMqdyGrO_VAhWHp48KHYIcDE4QjRwIBw&amp;url=https://www.pinterest.com/pin/466544842631684601/&amp;psig=AFQjCNFwCuss6UrNb8YPFcxEwfmJf4E-CQ&amp;ust=1503646008561148"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www.google.com.sg/url?sa=i&amp;rct=j&amp;q=&amp;esrc=s&amp;source=images&amp;cd=&amp;cad=rja&amp;uact=8&amp;ved=0ahUKEwjXzdeXre_VAhVKNI8KHS_sCswQjRwIBw&amp;url=http://www.globalsecurity.org/military/world/indonesia/maps-history.htm&amp;psig=AFQjCNEIcXTpNg9oOwiwxsAckv96CKuW9A&amp;ust=1503646223429984"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sheefashifu.files.wordpress.com/2014/12/singapore-stone.jp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xml"/><Relationship Id="rId1" Type="http://schemas.openxmlformats.org/officeDocument/2006/relationships/tags" Target="../tags/tag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xml"/><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youtube.com/watch?v=dC0e9on7yK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xml"/><Relationship Id="rId1" Type="http://schemas.openxmlformats.org/officeDocument/2006/relationships/tags" Target="../tags/tag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8lyvU_JXtp0" TargetMode="External"/><Relationship Id="rId2" Type="http://schemas.openxmlformats.org/officeDocument/2006/relationships/hyperlink" Target="https://www.youtube.com/watch?v=ZAVuE2Ehtp4"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www.worldoftemasek.com/index.php/"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23da4b7RVbg" TargetMode="External"/><Relationship Id="rId2" Type="http://schemas.openxmlformats.org/officeDocument/2006/relationships/hyperlink" Target="http://www.worldoftemasek.com/index.php/"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xml"/><Relationship Id="rId1" Type="http://schemas.openxmlformats.org/officeDocument/2006/relationships/tags" Target="../tags/tag8.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5rDP76GAQI8" TargetMode="External"/><Relationship Id="rId2" Type="http://schemas.openxmlformats.org/officeDocument/2006/relationships/hyperlink" Target="http://www.worldoftemasek.com/index.php/"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xml"/><Relationship Id="rId1" Type="http://schemas.openxmlformats.org/officeDocument/2006/relationships/tags" Target="../tags/tag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xml"/><Relationship Id="rId1" Type="http://schemas.openxmlformats.org/officeDocument/2006/relationships/tags" Target="../tags/tag1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5.xml"/><Relationship Id="rId1" Type="http://schemas.openxmlformats.org/officeDocument/2006/relationships/tags" Target="../tags/tag14.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xml"/><Relationship Id="rId1" Type="http://schemas.openxmlformats.org/officeDocument/2006/relationships/tags" Target="../tags/tag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luminus.nus.edu.sg/modules/82d5dfe4-4104-453a-a3f9-2b518b6d6b14/groups/class-groups"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g9P6SBb-Hwo"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g9P6SBb-Hwo"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Image result for image of singapore in the world peters projection"/>
          <p:cNvSpPr>
            <a:spLocks noChangeAspect="1" noChangeArrowheads="1"/>
          </p:cNvSpPr>
          <p:nvPr/>
        </p:nvSpPr>
        <p:spPr bwMode="auto">
          <a:xfrm>
            <a:off x="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Image result for image of singapore in the world peters projection"/>
          <p:cNvSpPr>
            <a:spLocks noChangeAspect="1" noChangeArrowheads="1"/>
          </p:cNvSpPr>
          <p:nvPr/>
        </p:nvSpPr>
        <p:spPr bwMode="auto">
          <a:xfrm>
            <a:off x="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ctrTitle"/>
          </p:nvPr>
        </p:nvSpPr>
        <p:spPr/>
        <p:txBody>
          <a:bodyPr>
            <a:normAutofit fontScale="90000"/>
          </a:bodyPr>
          <a:lstStyle/>
          <a:p>
            <a:br>
              <a:rPr lang="en-US" dirty="0">
                <a:hlinkClick r:id="rId2"/>
              </a:rPr>
            </a:br>
            <a:r>
              <a:rPr lang="en-US" dirty="0">
                <a:hlinkClick r:id="rId3"/>
              </a:rPr>
              <a:t>listen </a:t>
            </a:r>
            <a:r>
              <a:rPr lang="en-US" u="sng" dirty="0">
                <a:hlinkClick r:id="rId3"/>
              </a:rPr>
              <a:t>…</a:t>
            </a:r>
            <a:br>
              <a:rPr lang="en-US" dirty="0"/>
            </a:br>
            <a:endParaRPr lang="en-SG"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recap ++: a human unfolding …</a:t>
            </a:r>
          </a:p>
        </p:txBody>
      </p:sp>
      <p:sp>
        <p:nvSpPr>
          <p:cNvPr id="5" name="Content Placeholder 4"/>
          <p:cNvSpPr>
            <a:spLocks noGrp="1"/>
          </p:cNvSpPr>
          <p:nvPr>
            <p:ph idx="1"/>
          </p:nvPr>
        </p:nvSpPr>
        <p:spPr>
          <a:xfrm>
            <a:off x="539552" y="1556792"/>
            <a:ext cx="8229600" cy="4525963"/>
          </a:xfrm>
        </p:spPr>
        <p:txBody>
          <a:bodyPr/>
          <a:lstStyle/>
          <a:p>
            <a:pPr>
              <a:buNone/>
            </a:pPr>
            <a:endParaRPr lang="en-US" dirty="0"/>
          </a:p>
          <a:p>
            <a:pPr>
              <a:buNone/>
            </a:pPr>
            <a:endParaRPr lang="en-US" dirty="0"/>
          </a:p>
          <a:p>
            <a:pPr>
              <a:buNone/>
            </a:pPr>
            <a:endParaRPr lang="en-US" dirty="0"/>
          </a:p>
          <a:p>
            <a:endParaRPr lang="en-US" dirty="0"/>
          </a:p>
          <a:p>
            <a:endParaRPr lang="en-US" dirty="0"/>
          </a:p>
          <a:p>
            <a:endParaRPr lang="en-SG" dirty="0"/>
          </a:p>
        </p:txBody>
      </p:sp>
      <p:pic>
        <p:nvPicPr>
          <p:cNvPr id="96258" name="Picture 2" descr="Image result for image of spread of human life across the globe">
            <a:hlinkClick r:id="rId2"/>
          </p:cNvPr>
          <p:cNvPicPr>
            <a:picLocks noChangeAspect="1" noChangeArrowheads="1"/>
          </p:cNvPicPr>
          <p:nvPr/>
        </p:nvPicPr>
        <p:blipFill>
          <a:blip r:embed="rId3" cstate="print"/>
          <a:srcRect/>
          <a:stretch>
            <a:fillRect/>
          </a:stretch>
        </p:blipFill>
        <p:spPr bwMode="auto">
          <a:xfrm>
            <a:off x="278701" y="1556792"/>
            <a:ext cx="8586597" cy="4724400"/>
          </a:xfrm>
          <a:prstGeom prst="rect">
            <a:avLst/>
          </a:prstGeom>
          <a:noFill/>
        </p:spPr>
      </p:pic>
    </p:spTree>
    <p:extLst>
      <p:ext uri="{BB962C8B-B14F-4D97-AF65-F5344CB8AC3E}">
        <p14:creationId xmlns:p14="http://schemas.microsoft.com/office/powerpoint/2010/main" val="1236978804"/>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recap ++: a human unfolding …</a:t>
            </a:r>
          </a:p>
        </p:txBody>
      </p:sp>
      <p:sp>
        <p:nvSpPr>
          <p:cNvPr id="5" name="Content Placeholder 4"/>
          <p:cNvSpPr>
            <a:spLocks noGrp="1"/>
          </p:cNvSpPr>
          <p:nvPr>
            <p:ph idx="1"/>
          </p:nvPr>
        </p:nvSpPr>
        <p:spPr>
          <a:xfrm>
            <a:off x="539552" y="1556792"/>
            <a:ext cx="8229600" cy="4525963"/>
          </a:xfrm>
        </p:spPr>
        <p:txBody>
          <a:bodyPr/>
          <a:lstStyle/>
          <a:p>
            <a:pPr>
              <a:buNone/>
            </a:pPr>
            <a:endParaRPr lang="en-US" dirty="0"/>
          </a:p>
          <a:p>
            <a:pPr>
              <a:buNone/>
            </a:pPr>
            <a:endParaRPr lang="en-US" dirty="0"/>
          </a:p>
          <a:p>
            <a:pPr>
              <a:buNone/>
            </a:pPr>
            <a:endParaRPr lang="en-US" dirty="0"/>
          </a:p>
          <a:p>
            <a:endParaRPr lang="en-US" dirty="0"/>
          </a:p>
          <a:p>
            <a:endParaRPr lang="en-US" dirty="0"/>
          </a:p>
          <a:p>
            <a:endParaRPr lang="en-SG" dirty="0"/>
          </a:p>
        </p:txBody>
      </p:sp>
      <p:pic>
        <p:nvPicPr>
          <p:cNvPr id="98308" name="Picture 4" descr="Image result for orang asli migration in southeast asia">
            <a:hlinkClick r:id="rId2"/>
          </p:cNvPr>
          <p:cNvPicPr>
            <a:picLocks noChangeAspect="1" noChangeArrowheads="1"/>
          </p:cNvPicPr>
          <p:nvPr/>
        </p:nvPicPr>
        <p:blipFill>
          <a:blip r:embed="rId3" cstate="print"/>
          <a:srcRect/>
          <a:stretch>
            <a:fillRect/>
          </a:stretch>
        </p:blipFill>
        <p:spPr bwMode="auto">
          <a:xfrm>
            <a:off x="265319" y="1756780"/>
            <a:ext cx="8613362" cy="4386548"/>
          </a:xfrm>
          <a:prstGeom prst="rect">
            <a:avLst/>
          </a:prstGeom>
          <a:noFill/>
        </p:spPr>
      </p:pic>
    </p:spTree>
    <p:extLst>
      <p:ext uri="{BB962C8B-B14F-4D97-AF65-F5344CB8AC3E}">
        <p14:creationId xmlns:p14="http://schemas.microsoft.com/office/powerpoint/2010/main" val="2123373545"/>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 memoriam</a:t>
            </a:r>
          </a:p>
        </p:txBody>
      </p:sp>
      <p:sp>
        <p:nvSpPr>
          <p:cNvPr id="4" name="Content Placeholder 3"/>
          <p:cNvSpPr>
            <a:spLocks noGrp="1"/>
          </p:cNvSpPr>
          <p:nvPr>
            <p:ph idx="1"/>
          </p:nvPr>
        </p:nvSpPr>
        <p:spPr/>
        <p:txBody>
          <a:bodyPr>
            <a:normAutofit/>
          </a:bodyPr>
          <a:lstStyle/>
          <a:p>
            <a:pPr>
              <a:buNone/>
            </a:pPr>
            <a:endParaRPr lang="en-SG" dirty="0"/>
          </a:p>
          <a:p>
            <a:pPr>
              <a:buNone/>
            </a:pPr>
            <a:endParaRPr lang="en-SG" dirty="0"/>
          </a:p>
        </p:txBody>
      </p:sp>
      <p:pic>
        <p:nvPicPr>
          <p:cNvPr id="2052" name="Picture 4" descr="https://i.dailymail.co.uk/i/newpix/2018/08/20/15/4F2B7F5B00000578-6072743-Lone_survivor_in_the_Amazon_Brazil_The_man_who_is_thought_to_be_-a-2_15347760743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762716"/>
            <a:ext cx="6019800"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428538"/>
      </p:ext>
    </p:extLst>
  </p:cSld>
  <p:clrMapOvr>
    <a:masterClrMapping/>
  </p:clrMapOvr>
  <p:transition>
    <p:pull dir="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 memoriam</a:t>
            </a:r>
          </a:p>
        </p:txBody>
      </p:sp>
      <p:sp>
        <p:nvSpPr>
          <p:cNvPr id="4" name="Content Placeholder 3"/>
          <p:cNvSpPr>
            <a:spLocks noGrp="1"/>
          </p:cNvSpPr>
          <p:nvPr>
            <p:ph idx="1"/>
          </p:nvPr>
        </p:nvSpPr>
        <p:spPr/>
        <p:txBody>
          <a:bodyPr>
            <a:normAutofit/>
          </a:bodyPr>
          <a:lstStyle/>
          <a:p>
            <a:pPr algn="ctr">
              <a:buNone/>
            </a:pPr>
            <a:r>
              <a:rPr lang="en-US" sz="4000" b="1" dirty="0"/>
              <a:t>‘the loneliest man in the world’</a:t>
            </a:r>
          </a:p>
          <a:p>
            <a:pPr algn="ctr">
              <a:buNone/>
            </a:pPr>
            <a:r>
              <a:rPr lang="en-US" sz="4000" b="1" dirty="0"/>
              <a:t>@ ‘the hole Indian’</a:t>
            </a:r>
          </a:p>
          <a:p>
            <a:pPr algn="ctr">
              <a:buNone/>
            </a:pPr>
            <a:r>
              <a:rPr lang="en-US" sz="4000" b="1" dirty="0"/>
              <a:t>@ ‘</a:t>
            </a:r>
            <a:r>
              <a:rPr lang="en-US" sz="4000" b="1" dirty="0">
                <a:hlinkClick r:id="rId2"/>
              </a:rPr>
              <a:t>the man of the hole</a:t>
            </a:r>
            <a:r>
              <a:rPr lang="en-US" sz="4000" b="1" dirty="0"/>
              <a:t>’</a:t>
            </a:r>
          </a:p>
          <a:p>
            <a:pPr algn="ctr">
              <a:buNone/>
            </a:pPr>
            <a:endParaRPr lang="en-US" sz="4000" b="1" dirty="0"/>
          </a:p>
          <a:p>
            <a:pPr algn="ctr">
              <a:buNone/>
            </a:pPr>
            <a:r>
              <a:rPr lang="en-US" sz="4000" b="1" dirty="0"/>
              <a:t>Born: est. 1962</a:t>
            </a:r>
          </a:p>
          <a:p>
            <a:pPr algn="ctr">
              <a:buNone/>
            </a:pPr>
            <a:r>
              <a:rPr lang="en-US" sz="4000" b="1" dirty="0"/>
              <a:t>Died: 22(?) August 2022</a:t>
            </a:r>
            <a:endParaRPr lang="en-SG" sz="4000" dirty="0"/>
          </a:p>
          <a:p>
            <a:pPr>
              <a:buNone/>
            </a:pPr>
            <a:endParaRPr lang="en-SG" dirty="0"/>
          </a:p>
        </p:txBody>
      </p:sp>
    </p:spTree>
    <p:extLst>
      <p:ext uri="{BB962C8B-B14F-4D97-AF65-F5344CB8AC3E}">
        <p14:creationId xmlns:p14="http://schemas.microsoft.com/office/powerpoint/2010/main" val="3514361485"/>
      </p:ext>
    </p:extLst>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 memoriam</a:t>
            </a:r>
          </a:p>
        </p:txBody>
      </p:sp>
      <p:sp>
        <p:nvSpPr>
          <p:cNvPr id="4" name="Content Placeholder 3"/>
          <p:cNvSpPr>
            <a:spLocks noGrp="1"/>
          </p:cNvSpPr>
          <p:nvPr>
            <p:ph idx="1"/>
          </p:nvPr>
        </p:nvSpPr>
        <p:spPr/>
        <p:txBody>
          <a:bodyPr>
            <a:normAutofit/>
          </a:bodyPr>
          <a:lstStyle/>
          <a:p>
            <a:pPr>
              <a:buNone/>
            </a:pPr>
            <a:endParaRPr lang="en-SG" dirty="0"/>
          </a:p>
          <a:p>
            <a:pPr>
              <a:buNone/>
            </a:pPr>
            <a:endParaRPr lang="en-SG" dirty="0"/>
          </a:p>
        </p:txBody>
      </p:sp>
      <p:pic>
        <p:nvPicPr>
          <p:cNvPr id="1026" name="Picture 2" descr="Footage of an uncontacted indigenous man in Brazil, known as the Hole Indian, released by Funai agency on 18 July 20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733614"/>
            <a:ext cx="7808976" cy="4392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365145"/>
      </p:ext>
    </p:extLst>
  </p:cSld>
  <p:clrMapOvr>
    <a:masterClrMapping/>
  </p:clrMapOvr>
  <p:transition>
    <p:pull dir="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SG" sz="2800" dirty="0"/>
              <a:t>recap ++: a </a:t>
            </a:r>
            <a:r>
              <a:rPr lang="en-US" sz="2800" dirty="0"/>
              <a:t>more recent </a:t>
            </a:r>
            <a:r>
              <a:rPr lang="en-SG" sz="2800" dirty="0"/>
              <a:t>regional human unfolding …</a:t>
            </a:r>
          </a:p>
        </p:txBody>
      </p:sp>
      <p:sp>
        <p:nvSpPr>
          <p:cNvPr id="5" name="Content Placeholder 4"/>
          <p:cNvSpPr>
            <a:spLocks noGrp="1"/>
          </p:cNvSpPr>
          <p:nvPr>
            <p:ph idx="1"/>
          </p:nvPr>
        </p:nvSpPr>
        <p:spPr>
          <a:xfrm>
            <a:off x="539552" y="1556792"/>
            <a:ext cx="8229600" cy="4525963"/>
          </a:xfrm>
        </p:spPr>
        <p:txBody>
          <a:bodyPr/>
          <a:lstStyle/>
          <a:p>
            <a:pPr>
              <a:buNone/>
            </a:pPr>
            <a:endParaRPr lang="en-US" dirty="0"/>
          </a:p>
          <a:p>
            <a:pPr>
              <a:buNone/>
            </a:pPr>
            <a:endParaRPr lang="en-US" dirty="0"/>
          </a:p>
          <a:p>
            <a:pPr>
              <a:buNone/>
            </a:pPr>
            <a:endParaRPr lang="en-US" dirty="0"/>
          </a:p>
          <a:p>
            <a:endParaRPr lang="en-US" dirty="0"/>
          </a:p>
          <a:p>
            <a:endParaRPr lang="en-US" dirty="0"/>
          </a:p>
          <a:p>
            <a:endParaRPr lang="en-SG" dirty="0"/>
          </a:p>
        </p:txBody>
      </p:sp>
      <p:pic>
        <p:nvPicPr>
          <p:cNvPr id="103426" name="Picture 2" descr="Image result for austronesian migration">
            <a:hlinkClick r:id="rId2"/>
          </p:cNvPr>
          <p:cNvPicPr>
            <a:picLocks noChangeAspect="1" noChangeArrowheads="1"/>
          </p:cNvPicPr>
          <p:nvPr/>
        </p:nvPicPr>
        <p:blipFill>
          <a:blip r:embed="rId3" cstate="print"/>
          <a:srcRect/>
          <a:stretch>
            <a:fillRect/>
          </a:stretch>
        </p:blipFill>
        <p:spPr bwMode="auto">
          <a:xfrm>
            <a:off x="257175" y="1556792"/>
            <a:ext cx="8629650" cy="4530566"/>
          </a:xfrm>
          <a:prstGeom prst="rect">
            <a:avLst/>
          </a:prstGeom>
          <a:noFill/>
        </p:spPr>
      </p:pic>
    </p:spTree>
    <p:extLst>
      <p:ext uri="{BB962C8B-B14F-4D97-AF65-F5344CB8AC3E}">
        <p14:creationId xmlns:p14="http://schemas.microsoft.com/office/powerpoint/2010/main" val="2958634173"/>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88640"/>
            <a:ext cx="8229600" cy="562074"/>
          </a:xfrm>
        </p:spPr>
        <p:txBody>
          <a:bodyPr>
            <a:noAutofit/>
          </a:bodyPr>
          <a:lstStyle/>
          <a:p>
            <a:r>
              <a:rPr lang="en-SG" sz="3200" dirty="0"/>
              <a:t>recap ++:</a:t>
            </a:r>
            <a:r>
              <a:rPr lang="en-US" sz="3200" dirty="0"/>
              <a:t> forerunner of Singapura ?</a:t>
            </a:r>
            <a:endParaRPr lang="en-US" sz="3200" cap="none" dirty="0"/>
          </a:p>
        </p:txBody>
      </p:sp>
      <p:pic>
        <p:nvPicPr>
          <p:cNvPr id="3074" name="Picture 2" descr="Image result for map of funan">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776" y="980728"/>
            <a:ext cx="3657600" cy="550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024925"/>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634082"/>
          </a:xfrm>
        </p:spPr>
        <p:txBody>
          <a:bodyPr>
            <a:noAutofit/>
          </a:bodyPr>
          <a:lstStyle/>
          <a:p>
            <a:r>
              <a:rPr lang="en-SG" sz="3200" dirty="0"/>
              <a:t>recap ++: </a:t>
            </a:r>
            <a:r>
              <a:rPr lang="en-US" sz="3200" dirty="0"/>
              <a:t>forerunner of Singapura ?</a:t>
            </a:r>
            <a:endParaRPr lang="en-US" sz="3200" cap="none" dirty="0"/>
          </a:p>
        </p:txBody>
      </p:sp>
      <p:pic>
        <p:nvPicPr>
          <p:cNvPr id="5124" name="Picture 4" descr="Image result for map of srivijaya">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1944" y="908720"/>
            <a:ext cx="6400800" cy="568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030588"/>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additive="base">
                                        <p:cTn id="12" dur="500" fill="hold"/>
                                        <p:tgtEl>
                                          <p:spTgt spid="5124"/>
                                        </p:tgtEl>
                                        <p:attrNameLst>
                                          <p:attrName>ppt_x</p:attrName>
                                        </p:attrNameLst>
                                      </p:cBhvr>
                                      <p:tavLst>
                                        <p:tav tm="0">
                                          <p:val>
                                            <p:strVal val="#ppt_x"/>
                                          </p:val>
                                        </p:tav>
                                        <p:tav tm="100000">
                                          <p:val>
                                            <p:strVal val="#ppt_x"/>
                                          </p:val>
                                        </p:tav>
                                      </p:tavLst>
                                    </p:anim>
                                    <p:anim calcmode="lin" valueType="num">
                                      <p:cBhvr additive="base">
                                        <p:cTn id="13"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dirty="0"/>
              <a:t>recap ++:  </a:t>
            </a:r>
            <a:r>
              <a:rPr lang="en-US" dirty="0"/>
              <a:t>a regional human unfolding …</a:t>
            </a:r>
            <a:endParaRPr lang="en-US" sz="5400" cap="none" dirty="0"/>
          </a:p>
        </p:txBody>
      </p:sp>
      <p:sp>
        <p:nvSpPr>
          <p:cNvPr id="3" name="Content Placeholder 2"/>
          <p:cNvSpPr>
            <a:spLocks noGrp="1"/>
          </p:cNvSpPr>
          <p:nvPr>
            <p:ph idx="1"/>
          </p:nvPr>
        </p:nvSpPr>
        <p:spPr/>
        <p:txBody>
          <a:bodyPr>
            <a:normAutofit fontScale="77500" lnSpcReduction="20000"/>
          </a:bodyPr>
          <a:lstStyle/>
          <a:p>
            <a:endParaRPr lang="en-US" sz="3600" dirty="0"/>
          </a:p>
          <a:p>
            <a:r>
              <a:rPr lang="en-US" sz="3600" dirty="0"/>
              <a:t>so, finally …</a:t>
            </a:r>
          </a:p>
          <a:p>
            <a:endParaRPr lang="en-US" sz="3600" dirty="0"/>
          </a:p>
          <a:p>
            <a:r>
              <a:rPr lang="en-US" sz="3600" dirty="0"/>
              <a:t>after several billion years of life on the planet …</a:t>
            </a:r>
          </a:p>
          <a:p>
            <a:endParaRPr lang="en-US" sz="3600" dirty="0"/>
          </a:p>
          <a:p>
            <a:r>
              <a:rPr lang="en-US" sz="3600" dirty="0"/>
              <a:t>and maybe 200,000 years of human movement/migration …</a:t>
            </a:r>
          </a:p>
          <a:p>
            <a:endParaRPr lang="en-US" sz="3600" dirty="0"/>
          </a:p>
          <a:p>
            <a:r>
              <a:rPr lang="en-US" sz="3600" dirty="0"/>
              <a:t>we have the first evidence of some human activity on what is now </a:t>
            </a:r>
            <a:r>
              <a:rPr lang="en-SG" sz="3600" dirty="0">
                <a:solidFill>
                  <a:srgbClr val="0070C0"/>
                </a:solidFill>
              </a:rPr>
              <a:t>1°09’N and 1°29’N, and, 103° 38’E and 104° 06’E …</a:t>
            </a:r>
            <a:endParaRPr lang="en-SG" sz="3600" dirty="0"/>
          </a:p>
          <a:p>
            <a:pPr marL="0" indent="0">
              <a:buNone/>
            </a:pPr>
            <a:endParaRPr lang="en-US" sz="3600" dirty="0"/>
          </a:p>
          <a:p>
            <a:endParaRPr lang="en-US" sz="3600" dirty="0"/>
          </a:p>
          <a:p>
            <a:pPr marL="45720" indent="0">
              <a:buNone/>
            </a:pPr>
            <a:endParaRPr lang="en-US" sz="3600" dirty="0"/>
          </a:p>
        </p:txBody>
      </p:sp>
    </p:spTree>
    <p:extLst>
      <p:ext uri="{BB962C8B-B14F-4D97-AF65-F5344CB8AC3E}">
        <p14:creationId xmlns:p14="http://schemas.microsoft.com/office/powerpoint/2010/main" val="3594361680"/>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ingapore stone">
            <a:hlinkClick r:id="rId2"/>
          </p:cNvPr>
          <p:cNvPicPr>
            <a:picLocks noChangeAspect="1" noChangeArrowheads="1"/>
          </p:cNvPicPr>
          <p:nvPr/>
        </p:nvPicPr>
        <p:blipFill>
          <a:blip r:embed="rId3" cstate="print"/>
          <a:srcRect/>
          <a:stretch>
            <a:fillRect/>
          </a:stretch>
        </p:blipFill>
        <p:spPr bwMode="auto">
          <a:xfrm>
            <a:off x="1619672" y="1556792"/>
            <a:ext cx="6210300" cy="4657725"/>
          </a:xfrm>
          <a:prstGeom prst="rect">
            <a:avLst/>
          </a:prstGeom>
          <a:noFill/>
        </p:spPr>
      </p:pic>
      <p:sp>
        <p:nvSpPr>
          <p:cNvPr id="3" name="Title 1"/>
          <p:cNvSpPr>
            <a:spLocks noGrp="1"/>
          </p:cNvSpPr>
          <p:nvPr>
            <p:ph type="title"/>
          </p:nvPr>
        </p:nvSpPr>
        <p:spPr>
          <a:xfrm>
            <a:off x="457200" y="274638"/>
            <a:ext cx="8229600" cy="1143000"/>
          </a:xfrm>
        </p:spPr>
        <p:txBody>
          <a:bodyPr>
            <a:normAutofit/>
          </a:bodyPr>
          <a:lstStyle/>
          <a:p>
            <a:r>
              <a:rPr lang="en-SG" dirty="0"/>
              <a:t>recap ++: a local manifestation</a:t>
            </a:r>
          </a:p>
        </p:txBody>
      </p:sp>
    </p:spTree>
    <p:extLst>
      <p:ext uri="{BB962C8B-B14F-4D97-AF65-F5344CB8AC3E}">
        <p14:creationId xmlns:p14="http://schemas.microsoft.com/office/powerpoint/2010/main" val="3629906199"/>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4800" dirty="0"/>
              <a:t>GES1011/GESS1009</a:t>
            </a:r>
            <a:endParaRPr lang="en-US" sz="4800" dirty="0"/>
          </a:p>
        </p:txBody>
      </p:sp>
      <p:sp>
        <p:nvSpPr>
          <p:cNvPr id="3" name="Content Placeholder 2"/>
          <p:cNvSpPr>
            <a:spLocks noGrp="1"/>
          </p:cNvSpPr>
          <p:nvPr>
            <p:ph idx="1"/>
          </p:nvPr>
        </p:nvSpPr>
        <p:spPr>
          <a:xfrm>
            <a:off x="457200" y="1417638"/>
            <a:ext cx="8229600" cy="4891682"/>
          </a:xfrm>
        </p:spPr>
        <p:txBody>
          <a:bodyPr>
            <a:normAutofit/>
          </a:bodyPr>
          <a:lstStyle/>
          <a:p>
            <a:pPr algn="ctr">
              <a:buNone/>
            </a:pPr>
            <a:endParaRPr lang="en-SG" sz="5800" dirty="0"/>
          </a:p>
          <a:p>
            <a:pPr marL="0" indent="0" algn="ctr">
              <a:lnSpc>
                <a:spcPct val="110000"/>
              </a:lnSpc>
              <a:spcBef>
                <a:spcPts val="0"/>
              </a:spcBef>
              <a:buNone/>
            </a:pPr>
            <a:r>
              <a:rPr lang="en-SG" sz="5800" dirty="0"/>
              <a:t>The Evolution of a </a:t>
            </a:r>
          </a:p>
          <a:p>
            <a:pPr marL="0" indent="0" algn="ctr">
              <a:lnSpc>
                <a:spcPct val="110000"/>
              </a:lnSpc>
              <a:spcBef>
                <a:spcPts val="0"/>
              </a:spcBef>
              <a:buNone/>
            </a:pPr>
            <a:r>
              <a:rPr lang="en-SG" sz="5800" dirty="0"/>
              <a:t>Global City-State</a:t>
            </a:r>
          </a:p>
          <a:p>
            <a:pPr algn="ctr">
              <a:buNone/>
            </a:pPr>
            <a:endParaRPr lang="en-SG" sz="6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635" y="2132856"/>
            <a:ext cx="7317105" cy="1325562"/>
          </a:xfrm>
        </p:spPr>
        <p:txBody>
          <a:bodyPr>
            <a:normAutofit/>
          </a:bodyPr>
          <a:lstStyle/>
          <a:p>
            <a:pPr algn="ctr"/>
            <a:r>
              <a:rPr lang="en-US" sz="4800" b="1" dirty="0"/>
              <a:t>Question and </a:t>
            </a:r>
            <a:r>
              <a:rPr lang="en-US" sz="4800" b="1" dirty="0">
                <a:solidFill>
                  <a:srgbClr val="0070C0"/>
                </a:solidFill>
              </a:rPr>
              <a:t>Response</a:t>
            </a:r>
          </a:p>
        </p:txBody>
      </p:sp>
    </p:spTree>
    <p:extLst>
      <p:ext uri="{BB962C8B-B14F-4D97-AF65-F5344CB8AC3E}">
        <p14:creationId xmlns:p14="http://schemas.microsoft.com/office/powerpoint/2010/main" val="2589931895"/>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our task </a:t>
            </a:r>
            <a:r>
              <a:rPr lang="en-SG" dirty="0">
                <a:solidFill>
                  <a:srgbClr val="FF0000"/>
                </a:solidFill>
              </a:rPr>
              <a:t>today</a:t>
            </a:r>
            <a:r>
              <a:rPr lang="en-SG" dirty="0"/>
              <a:t> …</a:t>
            </a:r>
          </a:p>
        </p:txBody>
      </p:sp>
      <p:sp>
        <p:nvSpPr>
          <p:cNvPr id="4" name="Content Placeholder 3"/>
          <p:cNvSpPr>
            <a:spLocks noGrp="1"/>
          </p:cNvSpPr>
          <p:nvPr>
            <p:ph idx="1"/>
          </p:nvPr>
        </p:nvSpPr>
        <p:spPr>
          <a:xfrm>
            <a:off x="467544" y="1556792"/>
            <a:ext cx="8229600" cy="4525963"/>
          </a:xfrm>
        </p:spPr>
        <p:txBody>
          <a:bodyPr>
            <a:normAutofit fontScale="77500" lnSpcReduction="20000"/>
          </a:bodyPr>
          <a:lstStyle/>
          <a:p>
            <a:endParaRPr lang="en-SG" dirty="0">
              <a:solidFill>
                <a:srgbClr val="FF0000"/>
              </a:solidFill>
            </a:endParaRPr>
          </a:p>
          <a:p>
            <a:r>
              <a:rPr lang="en-SG" dirty="0">
                <a:solidFill>
                  <a:srgbClr val="FF0000"/>
                </a:solidFill>
              </a:rPr>
              <a:t>making sense </a:t>
            </a:r>
            <a:r>
              <a:rPr lang="en-SG" dirty="0"/>
              <a:t>of a (seemingly relevant) written* source …</a:t>
            </a:r>
          </a:p>
          <a:p>
            <a:pPr>
              <a:buNone/>
            </a:pPr>
            <a:r>
              <a:rPr lang="en-SG" dirty="0"/>
              <a:t> </a:t>
            </a:r>
          </a:p>
          <a:p>
            <a:r>
              <a:rPr lang="en-SG" dirty="0"/>
              <a:t>making sense of the </a:t>
            </a:r>
            <a:r>
              <a:rPr lang="en-SG" dirty="0">
                <a:solidFill>
                  <a:srgbClr val="FF0000"/>
                </a:solidFill>
              </a:rPr>
              <a:t>Sulalat al-</a:t>
            </a:r>
            <a:r>
              <a:rPr lang="en-SG" dirty="0" err="1">
                <a:solidFill>
                  <a:srgbClr val="FF0000"/>
                </a:solidFill>
              </a:rPr>
              <a:t>Salatin</a:t>
            </a:r>
            <a:r>
              <a:rPr lang="en-SG" dirty="0">
                <a:solidFill>
                  <a:srgbClr val="FF0000"/>
                </a:solidFill>
              </a:rPr>
              <a:t> </a:t>
            </a:r>
            <a:r>
              <a:rPr lang="en-SG" dirty="0"/>
              <a:t>(assigned reading) … </a:t>
            </a:r>
          </a:p>
          <a:p>
            <a:pPr>
              <a:buNone/>
            </a:pPr>
            <a:endParaRPr lang="en-SG" dirty="0"/>
          </a:p>
          <a:p>
            <a:r>
              <a:rPr lang="en-SG" dirty="0"/>
              <a:t>perusing a second source (recent </a:t>
            </a:r>
            <a:r>
              <a:rPr lang="en-SG" dirty="0">
                <a:solidFill>
                  <a:srgbClr val="FF0000"/>
                </a:solidFill>
              </a:rPr>
              <a:t>archaeological</a:t>
            </a:r>
            <a:r>
              <a:rPr lang="en-SG" dirty="0"/>
              <a:t> data) …</a:t>
            </a:r>
          </a:p>
          <a:p>
            <a:pPr>
              <a:buNone/>
            </a:pPr>
            <a:endParaRPr lang="en-SG" dirty="0"/>
          </a:p>
          <a:p>
            <a:r>
              <a:rPr lang="en-SG" dirty="0"/>
              <a:t>attempting to </a:t>
            </a:r>
            <a:r>
              <a:rPr lang="en-SG" b="1" dirty="0">
                <a:solidFill>
                  <a:srgbClr val="00B050"/>
                </a:solidFill>
              </a:rPr>
              <a:t>interpret</a:t>
            </a:r>
            <a:r>
              <a:rPr lang="en-SG" dirty="0"/>
              <a:t> Singapore’s past  (beginnings?)…</a:t>
            </a:r>
          </a:p>
          <a:p>
            <a:pPr>
              <a:buNone/>
            </a:pPr>
            <a:endParaRPr lang="en-SG" dirty="0"/>
          </a:p>
          <a:p>
            <a:r>
              <a:rPr lang="en-SG" dirty="0"/>
              <a:t>learning </a:t>
            </a:r>
            <a:r>
              <a:rPr lang="en-SG" dirty="0">
                <a:solidFill>
                  <a:srgbClr val="FF0000"/>
                </a:solidFill>
              </a:rPr>
              <a:t>two concepts </a:t>
            </a:r>
            <a:r>
              <a:rPr lang="en-SG" dirty="0"/>
              <a:t>commonly used in history …</a:t>
            </a:r>
          </a:p>
          <a:p>
            <a:endParaRPr lang="en-SG" dirty="0"/>
          </a:p>
          <a:p>
            <a:endParaRPr lang="en-SG" dirty="0"/>
          </a:p>
          <a:p>
            <a:pPr>
              <a:buNone/>
            </a:pPr>
            <a:endParaRPr lang="en-SG" dirty="0"/>
          </a:p>
        </p:txBody>
      </p:sp>
    </p:spTree>
    <p:extLst>
      <p:ext uri="{BB962C8B-B14F-4D97-AF65-F5344CB8AC3E}">
        <p14:creationId xmlns:p14="http://schemas.microsoft.com/office/powerpoint/2010/main" val="169181746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 calcmode="lin" valueType="num">
                                      <p:cBhvr additive="base">
                                        <p:cTn id="1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 calcmode="lin" valueType="num">
                                      <p:cBhvr additive="base">
                                        <p:cTn id="24"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 calcmode="lin" valueType="num">
                                      <p:cBhvr additive="base">
                                        <p:cTn id="30"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 calcmode="lin" valueType="num">
                                      <p:cBhvr additive="base">
                                        <p:cTn id="36"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Sulalat al-</a:t>
            </a:r>
            <a:r>
              <a:rPr lang="en-SG" dirty="0" err="1"/>
              <a:t>Salatin</a:t>
            </a:r>
            <a:endParaRPr lang="en-SG" dirty="0"/>
          </a:p>
        </p:txBody>
      </p:sp>
      <p:sp>
        <p:nvSpPr>
          <p:cNvPr id="4" name="Content Placeholder 3"/>
          <p:cNvSpPr>
            <a:spLocks noGrp="1"/>
          </p:cNvSpPr>
          <p:nvPr>
            <p:ph idx="1"/>
          </p:nvPr>
        </p:nvSpPr>
        <p:spPr/>
        <p:txBody>
          <a:bodyPr>
            <a:normAutofit fontScale="70000" lnSpcReduction="20000"/>
          </a:bodyPr>
          <a:lstStyle/>
          <a:p>
            <a:r>
              <a:rPr lang="en-SG" sz="4000" dirty="0"/>
              <a:t>tales/stories/myths … </a:t>
            </a:r>
          </a:p>
          <a:p>
            <a:r>
              <a:rPr lang="en-SG" sz="4000" dirty="0"/>
              <a:t>of prowess …</a:t>
            </a:r>
          </a:p>
          <a:p>
            <a:r>
              <a:rPr lang="en-SG" sz="4000" dirty="0"/>
              <a:t>of relationships …</a:t>
            </a:r>
          </a:p>
          <a:p>
            <a:r>
              <a:rPr lang="en-SG" sz="4000" dirty="0"/>
              <a:t>of maritime travel …</a:t>
            </a:r>
          </a:p>
          <a:p>
            <a:r>
              <a:rPr lang="en-SG" sz="4000" dirty="0"/>
              <a:t>linked closely to a genealogy ... </a:t>
            </a:r>
          </a:p>
          <a:p>
            <a:r>
              <a:rPr lang="en-SG" sz="4000" dirty="0"/>
              <a:t>material and metaphysical dimensions … </a:t>
            </a:r>
          </a:p>
          <a:p>
            <a:r>
              <a:rPr lang="en-SG" sz="4000" dirty="0"/>
              <a:t>sprinkled with issues of morality (good, evil, justice), love, beauty, achievements and accolades, conquests, ritual (lustration) and feasts …</a:t>
            </a:r>
          </a:p>
          <a:p>
            <a:r>
              <a:rPr lang="en-SG" sz="4000" dirty="0"/>
              <a:t>not to forget puke (beast and ‘demon’) and its ingestion thereof …</a:t>
            </a:r>
          </a:p>
          <a:p>
            <a:pPr>
              <a:buNone/>
            </a:pPr>
            <a:endParaRPr lang="en-SG" dirty="0"/>
          </a:p>
        </p:txBody>
      </p:sp>
    </p:spTree>
    <p:extLst>
      <p:ext uri="{BB962C8B-B14F-4D97-AF65-F5344CB8AC3E}">
        <p14:creationId xmlns:p14="http://schemas.microsoft.com/office/powerpoint/2010/main" val="71008493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a:xfrm>
            <a:off x="457200" y="274638"/>
            <a:ext cx="8229600" cy="1143000"/>
          </a:xfrm>
        </p:spPr>
        <p:txBody>
          <a:bodyPr/>
          <a:lstStyle/>
          <a:p>
            <a:r>
              <a:rPr lang="en-SG" dirty="0"/>
              <a:t>Sulalat al-</a:t>
            </a:r>
            <a:r>
              <a:rPr lang="en-SG" dirty="0" err="1"/>
              <a:t>Salatin</a:t>
            </a:r>
            <a:endParaRPr lang="en-SG" dirty="0"/>
          </a:p>
        </p:txBody>
      </p:sp>
      <p:sp>
        <p:nvSpPr>
          <p:cNvPr id="3" name="TPAnswers"/>
          <p:cNvSpPr>
            <a:spLocks noGrp="1"/>
          </p:cNvSpPr>
          <p:nvPr>
            <p:ph type="body" idx="1"/>
            <p:custDataLst>
              <p:tags r:id="rId2"/>
            </p:custDataLst>
          </p:nvPr>
        </p:nvSpPr>
        <p:spPr>
          <a:xfrm>
            <a:off x="457200" y="1484784"/>
            <a:ext cx="4114800" cy="4641379"/>
          </a:xfrm>
        </p:spPr>
        <p:txBody>
          <a:bodyPr/>
          <a:lstStyle/>
          <a:p>
            <a:pPr marL="914400" indent="-914400">
              <a:buFont typeface="Arial" pitchFamily="34" charset="0"/>
              <a:buAutoNum type="alphaUcPeriod"/>
            </a:pPr>
            <a:r>
              <a:rPr lang="en-SG" sz="5400" dirty="0"/>
              <a:t> history</a:t>
            </a:r>
          </a:p>
          <a:p>
            <a:pPr marL="914400" indent="-914400">
              <a:buFont typeface="Arial" pitchFamily="34" charset="0"/>
              <a:buAutoNum type="alphaUcPeriod"/>
            </a:pPr>
            <a:r>
              <a:rPr lang="en-SG" sz="5400" dirty="0"/>
              <a:t> story</a:t>
            </a:r>
          </a:p>
          <a:p>
            <a:pPr marL="914400" indent="-914400">
              <a:buFont typeface="Arial" pitchFamily="34" charset="0"/>
              <a:buAutoNum type="alphaUcPeriod"/>
            </a:pPr>
            <a:r>
              <a:rPr lang="en-SG" sz="5400" dirty="0"/>
              <a:t> fantasy</a:t>
            </a:r>
          </a:p>
          <a:p>
            <a:pPr marL="914400" indent="-914400">
              <a:buFont typeface="Arial" pitchFamily="34" charset="0"/>
              <a:buAutoNum type="alphaUcPeriod"/>
            </a:pPr>
            <a:r>
              <a:rPr lang="en-SG" sz="5400" dirty="0"/>
              <a:t> myth</a:t>
            </a:r>
            <a:endParaRPr lang="en-SG" dirty="0"/>
          </a:p>
        </p:txBody>
      </p:sp>
    </p:spTree>
    <p:custDataLst>
      <p:tags r:id="rId1"/>
    </p:custDataLst>
    <p:extLst>
      <p:ext uri="{BB962C8B-B14F-4D97-AF65-F5344CB8AC3E}">
        <p14:creationId xmlns:p14="http://schemas.microsoft.com/office/powerpoint/2010/main" val="3680243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a:xfrm>
            <a:off x="457200" y="274638"/>
            <a:ext cx="8229600" cy="1143000"/>
          </a:xfrm>
        </p:spPr>
        <p:txBody>
          <a:bodyPr>
            <a:noAutofit/>
          </a:bodyPr>
          <a:lstStyle/>
          <a:p>
            <a:r>
              <a:rPr lang="en-SG" sz="2400" dirty="0"/>
              <a:t>Sulalat al-</a:t>
            </a:r>
            <a:r>
              <a:rPr lang="en-SG" sz="2400" dirty="0" err="1"/>
              <a:t>Salatin</a:t>
            </a:r>
            <a:r>
              <a:rPr lang="en-SG" sz="2400" dirty="0"/>
              <a:t>: </a:t>
            </a:r>
            <a:br>
              <a:rPr lang="en-SG" sz="2400" dirty="0"/>
            </a:br>
            <a:r>
              <a:rPr lang="en-SG" sz="2400" dirty="0"/>
              <a:t>would you use it in efforts to interpret Singapura’s past?</a:t>
            </a:r>
            <a:br>
              <a:rPr lang="en-SG" sz="2400" dirty="0"/>
            </a:br>
            <a:endParaRPr lang="en-SG" sz="2400" dirty="0"/>
          </a:p>
        </p:txBody>
      </p:sp>
      <p:sp>
        <p:nvSpPr>
          <p:cNvPr id="3" name="TPAnswers"/>
          <p:cNvSpPr>
            <a:spLocks noGrp="1"/>
          </p:cNvSpPr>
          <p:nvPr>
            <p:ph type="body" idx="1"/>
            <p:custDataLst>
              <p:tags r:id="rId2"/>
            </p:custDataLst>
          </p:nvPr>
        </p:nvSpPr>
        <p:spPr>
          <a:xfrm>
            <a:off x="457200" y="1484784"/>
            <a:ext cx="4114800" cy="4641379"/>
          </a:xfrm>
        </p:spPr>
        <p:txBody>
          <a:bodyPr>
            <a:normAutofit/>
          </a:bodyPr>
          <a:lstStyle/>
          <a:p>
            <a:pPr marL="914400" indent="-914400">
              <a:buFont typeface="Arial" pitchFamily="34" charset="0"/>
              <a:buAutoNum type="alphaUcPeriod"/>
            </a:pPr>
            <a:r>
              <a:rPr lang="en-SG" sz="5400" dirty="0"/>
              <a:t> yes</a:t>
            </a:r>
          </a:p>
          <a:p>
            <a:pPr marL="914400" indent="-914400">
              <a:buFont typeface="Arial" pitchFamily="34" charset="0"/>
              <a:buAutoNum type="alphaUcPeriod"/>
            </a:pPr>
            <a:r>
              <a:rPr lang="en-SG" sz="5400" dirty="0"/>
              <a:t> no</a:t>
            </a:r>
          </a:p>
          <a:p>
            <a:pPr marL="914400" indent="-914400">
              <a:buFont typeface="Arial" pitchFamily="34" charset="0"/>
              <a:buAutoNum type="alphaUcPeriod"/>
            </a:pPr>
            <a:r>
              <a:rPr lang="en-SG" sz="5400" dirty="0"/>
              <a:t> unsure</a:t>
            </a:r>
          </a:p>
          <a:p>
            <a:pPr marL="914400" indent="-914400">
              <a:buFont typeface="Arial" pitchFamily="34" charset="0"/>
              <a:buAutoNum type="alphaUcPeriod"/>
            </a:pPr>
            <a:r>
              <a:rPr lang="en-SG" sz="5400" dirty="0"/>
              <a:t> depends</a:t>
            </a:r>
            <a:endParaRPr lang="en-SG" dirty="0"/>
          </a:p>
        </p:txBody>
      </p:sp>
    </p:spTree>
    <p:custDataLst>
      <p:tags r:id="rId1"/>
    </p:custDataLst>
    <p:extLst>
      <p:ext uri="{BB962C8B-B14F-4D97-AF65-F5344CB8AC3E}">
        <p14:creationId xmlns:p14="http://schemas.microsoft.com/office/powerpoint/2010/main" val="4162659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Sulalat al-</a:t>
            </a:r>
            <a:r>
              <a:rPr lang="en-SG" dirty="0" err="1"/>
              <a:t>Salatin</a:t>
            </a:r>
            <a:endParaRPr lang="en-SG" dirty="0"/>
          </a:p>
        </p:txBody>
      </p:sp>
      <p:sp>
        <p:nvSpPr>
          <p:cNvPr id="4" name="Content Placeholder 3"/>
          <p:cNvSpPr>
            <a:spLocks noGrp="1"/>
          </p:cNvSpPr>
          <p:nvPr>
            <p:ph idx="1"/>
          </p:nvPr>
        </p:nvSpPr>
        <p:spPr/>
        <p:txBody>
          <a:bodyPr>
            <a:normAutofit fontScale="92500" lnSpcReduction="20000"/>
          </a:bodyPr>
          <a:lstStyle/>
          <a:p>
            <a:r>
              <a:rPr lang="en-SG" dirty="0"/>
              <a:t>stories of some of its kings (total of five) …</a:t>
            </a:r>
          </a:p>
          <a:p>
            <a:endParaRPr lang="en-SG" dirty="0"/>
          </a:p>
          <a:p>
            <a:r>
              <a:rPr lang="en-SG" dirty="0"/>
              <a:t>the rise of this polity (</a:t>
            </a:r>
            <a:r>
              <a:rPr lang="en-SG" dirty="0" err="1"/>
              <a:t>Singapura</a:t>
            </a:r>
            <a:r>
              <a:rPr lang="en-SG" dirty="0"/>
              <a:t>) …</a:t>
            </a:r>
          </a:p>
          <a:p>
            <a:endParaRPr lang="en-SG" dirty="0"/>
          </a:p>
          <a:p>
            <a:r>
              <a:rPr lang="en-SG" dirty="0"/>
              <a:t>its wealth and fame …</a:t>
            </a:r>
          </a:p>
          <a:p>
            <a:endParaRPr lang="en-SG" dirty="0"/>
          </a:p>
          <a:p>
            <a:r>
              <a:rPr lang="en-SG" dirty="0"/>
              <a:t>its rivals ...</a:t>
            </a:r>
          </a:p>
          <a:p>
            <a:endParaRPr lang="en-US" dirty="0"/>
          </a:p>
          <a:p>
            <a:r>
              <a:rPr lang="en-US" dirty="0"/>
              <a:t>(misleadingly referred to as Malay Annals/</a:t>
            </a:r>
            <a:r>
              <a:rPr lang="en-US" dirty="0" err="1"/>
              <a:t>Sejarah</a:t>
            </a:r>
            <a:r>
              <a:rPr lang="en-US" dirty="0"/>
              <a:t> </a:t>
            </a:r>
            <a:r>
              <a:rPr lang="en-US" dirty="0" err="1"/>
              <a:t>Melayu</a:t>
            </a:r>
            <a:r>
              <a:rPr lang="en-US" dirty="0"/>
              <a:t>)</a:t>
            </a:r>
            <a:endParaRPr lang="en-SG" dirty="0"/>
          </a:p>
          <a:p>
            <a:endParaRPr lang="en-SG" dirty="0"/>
          </a:p>
          <a:p>
            <a:pPr>
              <a:buNone/>
            </a:pPr>
            <a:endParaRPr lang="en-SG" dirty="0"/>
          </a:p>
        </p:txBody>
      </p:sp>
    </p:spTree>
    <p:extLst>
      <p:ext uri="{BB962C8B-B14F-4D97-AF65-F5344CB8AC3E}">
        <p14:creationId xmlns:p14="http://schemas.microsoft.com/office/powerpoint/2010/main" val="59671235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 calcmode="lin" valueType="num">
                                      <p:cBhvr additive="base">
                                        <p:cTn id="3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bg1"/>
                </a:solidFill>
              </a:rPr>
              <a:t>Sulalat al-</a:t>
            </a:r>
            <a:r>
              <a:rPr lang="en-SG" dirty="0" err="1">
                <a:solidFill>
                  <a:schemeClr val="bg1"/>
                </a:solidFill>
              </a:rPr>
              <a:t>Salatin</a:t>
            </a:r>
            <a:endParaRPr lang="en-SG" dirty="0">
              <a:solidFill>
                <a:schemeClr val="bg1"/>
              </a:solidFill>
            </a:endParaRPr>
          </a:p>
        </p:txBody>
      </p:sp>
      <p:sp>
        <p:nvSpPr>
          <p:cNvPr id="4" name="Content Placeholder 3"/>
          <p:cNvSpPr>
            <a:spLocks noGrp="1"/>
          </p:cNvSpPr>
          <p:nvPr>
            <p:ph idx="1"/>
          </p:nvPr>
        </p:nvSpPr>
        <p:spPr/>
        <p:txBody>
          <a:bodyPr>
            <a:normAutofit fontScale="92500" lnSpcReduction="20000"/>
          </a:bodyPr>
          <a:lstStyle/>
          <a:p>
            <a:r>
              <a:rPr lang="en-SG" dirty="0" err="1">
                <a:solidFill>
                  <a:srgbClr val="00B050"/>
                </a:solidFill>
              </a:rPr>
              <a:t>Temasek</a:t>
            </a:r>
            <a:r>
              <a:rPr lang="en-SG" dirty="0">
                <a:solidFill>
                  <a:srgbClr val="00B050"/>
                </a:solidFill>
              </a:rPr>
              <a:t>/Singapura …</a:t>
            </a:r>
          </a:p>
          <a:p>
            <a:endParaRPr lang="en-SG" dirty="0">
              <a:solidFill>
                <a:schemeClr val="bg1"/>
              </a:solidFill>
            </a:endParaRPr>
          </a:p>
          <a:p>
            <a:r>
              <a:rPr lang="en-SG" dirty="0">
                <a:solidFill>
                  <a:srgbClr val="FF0000"/>
                </a:solidFill>
              </a:rPr>
              <a:t>what brought it to attention?</a:t>
            </a:r>
          </a:p>
          <a:p>
            <a:endParaRPr lang="en-SG" dirty="0">
              <a:solidFill>
                <a:schemeClr val="bg1"/>
              </a:solidFill>
            </a:endParaRPr>
          </a:p>
          <a:p>
            <a:r>
              <a:rPr lang="en-SG" dirty="0">
                <a:solidFill>
                  <a:schemeClr val="bg1"/>
                </a:solidFill>
              </a:rPr>
              <a:t>gleaming white sand …</a:t>
            </a:r>
          </a:p>
          <a:p>
            <a:endParaRPr lang="en-SG" dirty="0">
              <a:solidFill>
                <a:schemeClr val="bg1"/>
              </a:solidFill>
            </a:endParaRPr>
          </a:p>
          <a:p>
            <a:r>
              <a:rPr lang="en-SG" dirty="0">
                <a:solidFill>
                  <a:schemeClr val="bg1"/>
                </a:solidFill>
              </a:rPr>
              <a:t>like a piece of white cloth … </a:t>
            </a:r>
          </a:p>
          <a:p>
            <a:endParaRPr lang="en-SG" dirty="0">
              <a:solidFill>
                <a:schemeClr val="bg1"/>
              </a:solidFill>
            </a:endParaRPr>
          </a:p>
          <a:p>
            <a:r>
              <a:rPr lang="en-SG" dirty="0">
                <a:solidFill>
                  <a:srgbClr val="00B050"/>
                </a:solidFill>
              </a:rPr>
              <a:t>marks a/the ‘beginning’ for ‘Singapore’ ??? </a:t>
            </a:r>
          </a:p>
          <a:p>
            <a:endParaRPr lang="en-SG" dirty="0"/>
          </a:p>
          <a:p>
            <a:pPr>
              <a:buNone/>
            </a:pPr>
            <a:endParaRPr lang="en-SG" dirty="0"/>
          </a:p>
        </p:txBody>
      </p:sp>
    </p:spTree>
    <p:extLst>
      <p:ext uri="{BB962C8B-B14F-4D97-AF65-F5344CB8AC3E}">
        <p14:creationId xmlns:p14="http://schemas.microsoft.com/office/powerpoint/2010/main" val="108918175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 calcmode="lin" valueType="num">
                                      <p:cBhvr additive="base">
                                        <p:cTn id="3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Sulalat al-</a:t>
            </a:r>
            <a:r>
              <a:rPr lang="en-SG" dirty="0" err="1"/>
              <a:t>Salatin</a:t>
            </a:r>
            <a:endParaRPr lang="en-SG" dirty="0"/>
          </a:p>
        </p:txBody>
      </p:sp>
      <p:sp>
        <p:nvSpPr>
          <p:cNvPr id="4" name="Content Placeholder 3"/>
          <p:cNvSpPr>
            <a:spLocks noGrp="1"/>
          </p:cNvSpPr>
          <p:nvPr>
            <p:ph idx="1"/>
          </p:nvPr>
        </p:nvSpPr>
        <p:spPr/>
        <p:txBody>
          <a:bodyPr>
            <a:normAutofit fontScale="70000" lnSpcReduction="20000"/>
          </a:bodyPr>
          <a:lstStyle/>
          <a:p>
            <a:r>
              <a:rPr lang="en-SG" dirty="0"/>
              <a:t>probably first written in the 17</a:t>
            </a:r>
            <a:r>
              <a:rPr lang="en-SG" baseline="30000" dirty="0"/>
              <a:t>th</a:t>
            </a:r>
            <a:r>
              <a:rPr lang="en-SG" dirty="0"/>
              <a:t> century ...</a:t>
            </a:r>
          </a:p>
          <a:p>
            <a:endParaRPr lang="en-SG" dirty="0"/>
          </a:p>
          <a:p>
            <a:r>
              <a:rPr lang="en-SG" dirty="0"/>
              <a:t>‘written’ refers to  oral accounts passed down from generation to generation which came to be recorded in a manuscript ...</a:t>
            </a:r>
          </a:p>
          <a:p>
            <a:endParaRPr lang="en-SG" dirty="0"/>
          </a:p>
          <a:p>
            <a:r>
              <a:rPr lang="en-SG" dirty="0"/>
              <a:t>written not to be silently read ...</a:t>
            </a:r>
          </a:p>
          <a:p>
            <a:endParaRPr lang="en-SG" dirty="0"/>
          </a:p>
          <a:p>
            <a:r>
              <a:rPr lang="en-SG" dirty="0"/>
              <a:t>but to be </a:t>
            </a:r>
            <a:r>
              <a:rPr lang="en-SG" dirty="0">
                <a:hlinkClick r:id="rId2"/>
              </a:rPr>
              <a:t>sung/chanted </a:t>
            </a:r>
            <a:r>
              <a:rPr lang="en-SG" dirty="0"/>
              <a:t>by the very few literate members of a pre-literate community for the latter’s listening pleasure ...</a:t>
            </a:r>
          </a:p>
          <a:p>
            <a:endParaRPr lang="en-SG" dirty="0"/>
          </a:p>
          <a:p>
            <a:r>
              <a:rPr lang="en-SG" dirty="0"/>
              <a:t>reading it </a:t>
            </a:r>
            <a:r>
              <a:rPr lang="en-SG" dirty="0">
                <a:solidFill>
                  <a:srgbClr val="00B050"/>
                </a:solidFill>
              </a:rPr>
              <a:t>silently</a:t>
            </a:r>
            <a:r>
              <a:rPr lang="en-SG" dirty="0"/>
              <a:t> and </a:t>
            </a:r>
            <a:r>
              <a:rPr lang="en-SG" dirty="0">
                <a:solidFill>
                  <a:srgbClr val="00B050"/>
                </a:solidFill>
              </a:rPr>
              <a:t>in translation </a:t>
            </a:r>
            <a:r>
              <a:rPr lang="en-SG" dirty="0">
                <a:solidFill>
                  <a:srgbClr val="FF0000"/>
                </a:solidFill>
              </a:rPr>
              <a:t>significantly </a:t>
            </a:r>
            <a:r>
              <a:rPr lang="en-SG" dirty="0"/>
              <a:t>obscures (if not violates) the rhythmic and melodic quality of the language ... </a:t>
            </a:r>
          </a:p>
          <a:p>
            <a:pPr>
              <a:buNone/>
            </a:pPr>
            <a:endParaRPr lang="en-SG" dirty="0"/>
          </a:p>
          <a:p>
            <a:endParaRPr lang="en-SG" dirty="0"/>
          </a:p>
          <a:p>
            <a:pPr>
              <a:buNone/>
            </a:pPr>
            <a:endParaRPr lang="en-SG" dirty="0"/>
          </a:p>
        </p:txBody>
      </p:sp>
    </p:spTree>
    <p:extLst>
      <p:ext uri="{BB962C8B-B14F-4D97-AF65-F5344CB8AC3E}">
        <p14:creationId xmlns:p14="http://schemas.microsoft.com/office/powerpoint/2010/main" val="285422946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 calcmode="lin" valueType="num">
                                      <p:cBhvr additive="base">
                                        <p:cTn id="3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interpreting the Sulalat al-</a:t>
            </a:r>
            <a:r>
              <a:rPr lang="en-SG" dirty="0" err="1"/>
              <a:t>Salatin</a:t>
            </a:r>
            <a:endParaRPr lang="en-SG" dirty="0"/>
          </a:p>
        </p:txBody>
      </p:sp>
      <p:sp>
        <p:nvSpPr>
          <p:cNvPr id="4" name="Content Placeholder 3"/>
          <p:cNvSpPr>
            <a:spLocks noGrp="1"/>
          </p:cNvSpPr>
          <p:nvPr>
            <p:ph idx="1"/>
          </p:nvPr>
        </p:nvSpPr>
        <p:spPr/>
        <p:txBody>
          <a:bodyPr>
            <a:normAutofit lnSpcReduction="10000"/>
          </a:bodyPr>
          <a:lstStyle/>
          <a:p>
            <a:pPr>
              <a:buNone/>
            </a:pPr>
            <a:endParaRPr lang="en-SG" dirty="0"/>
          </a:p>
          <a:p>
            <a:r>
              <a:rPr lang="en-SG" dirty="0"/>
              <a:t>“no one has claimed the </a:t>
            </a:r>
            <a:r>
              <a:rPr lang="en-SG" strike="sngStrike" dirty="0">
                <a:solidFill>
                  <a:srgbClr val="0070C0"/>
                </a:solidFill>
              </a:rPr>
              <a:t>Malay Annals  </a:t>
            </a:r>
            <a:r>
              <a:rPr lang="en-SG" dirty="0" err="1">
                <a:solidFill>
                  <a:srgbClr val="FF0000"/>
                </a:solidFill>
              </a:rPr>
              <a:t>Sulalat</a:t>
            </a:r>
            <a:r>
              <a:rPr lang="en-SG" dirty="0">
                <a:solidFill>
                  <a:srgbClr val="FF0000"/>
                </a:solidFill>
              </a:rPr>
              <a:t> </a:t>
            </a:r>
            <a:r>
              <a:rPr lang="en-SG" dirty="0"/>
              <a:t>is a reliable guide to dates or events. Scholars however debate the intriguing questions of how we can reconstruct the intentions of the compilers of the Malay Annals. To what extent was it meant to depict </a:t>
            </a:r>
            <a:r>
              <a:rPr lang="en-SG" dirty="0" err="1"/>
              <a:t>Singapura’s</a:t>
            </a:r>
            <a:r>
              <a:rPr lang="en-SG" dirty="0"/>
              <a:t> actual appearance and importance in the fourteenth century?” (Miksic, p. 154)</a:t>
            </a:r>
          </a:p>
          <a:p>
            <a:endParaRPr lang="en-SG" dirty="0"/>
          </a:p>
          <a:p>
            <a:pPr>
              <a:buNone/>
            </a:pPr>
            <a:endParaRPr lang="en-SG" dirty="0"/>
          </a:p>
        </p:txBody>
      </p:sp>
    </p:spTree>
    <p:extLst>
      <p:ext uri="{BB962C8B-B14F-4D97-AF65-F5344CB8AC3E}">
        <p14:creationId xmlns:p14="http://schemas.microsoft.com/office/powerpoint/2010/main" val="23209523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interpreting the Sulalat al-</a:t>
            </a:r>
            <a:r>
              <a:rPr lang="en-SG" dirty="0" err="1"/>
              <a:t>Salatin</a:t>
            </a:r>
            <a:endParaRPr lang="en-SG" dirty="0"/>
          </a:p>
        </p:txBody>
      </p:sp>
      <p:sp>
        <p:nvSpPr>
          <p:cNvPr id="4" name="Content Placeholder 3"/>
          <p:cNvSpPr>
            <a:spLocks noGrp="1"/>
          </p:cNvSpPr>
          <p:nvPr>
            <p:ph idx="1"/>
          </p:nvPr>
        </p:nvSpPr>
        <p:spPr/>
        <p:txBody>
          <a:bodyPr>
            <a:normAutofit fontScale="92500" lnSpcReduction="20000"/>
          </a:bodyPr>
          <a:lstStyle/>
          <a:p>
            <a:r>
              <a:rPr lang="en-SG" dirty="0"/>
              <a:t>no one has claimed the </a:t>
            </a:r>
            <a:r>
              <a:rPr lang="en-SG" dirty="0" err="1"/>
              <a:t>Sulalat</a:t>
            </a:r>
            <a:r>
              <a:rPr lang="en-SG" dirty="0"/>
              <a:t> is </a:t>
            </a:r>
            <a:r>
              <a:rPr lang="en-SG" dirty="0">
                <a:solidFill>
                  <a:srgbClr val="FF0000"/>
                </a:solidFill>
              </a:rPr>
              <a:t>a reliable guide to dates or events …</a:t>
            </a:r>
          </a:p>
          <a:p>
            <a:endParaRPr lang="en-SG" dirty="0"/>
          </a:p>
          <a:p>
            <a:r>
              <a:rPr lang="en-SG" dirty="0"/>
              <a:t>scholars however debate the intriguing questions of how we can reconstruct the intentions of the compilers of the Malay Annals …</a:t>
            </a:r>
          </a:p>
          <a:p>
            <a:endParaRPr lang="en-SG" dirty="0"/>
          </a:p>
          <a:p>
            <a:r>
              <a:rPr lang="en-SG" dirty="0"/>
              <a:t>to what extent was it meant to depict </a:t>
            </a:r>
            <a:r>
              <a:rPr lang="en-SG" dirty="0">
                <a:solidFill>
                  <a:srgbClr val="FF0000"/>
                </a:solidFill>
              </a:rPr>
              <a:t>Singapura’s actual appearance and importance </a:t>
            </a:r>
            <a:r>
              <a:rPr lang="en-SG" dirty="0"/>
              <a:t>in the fourteenth century?</a:t>
            </a:r>
          </a:p>
          <a:p>
            <a:endParaRPr lang="en-SG" dirty="0"/>
          </a:p>
          <a:p>
            <a:pPr>
              <a:buNone/>
            </a:pPr>
            <a:endParaRPr lang="en-SG" dirty="0"/>
          </a:p>
        </p:txBody>
      </p:sp>
    </p:spTree>
    <p:extLst>
      <p:ext uri="{BB962C8B-B14F-4D97-AF65-F5344CB8AC3E}">
        <p14:creationId xmlns:p14="http://schemas.microsoft.com/office/powerpoint/2010/main" val="374066760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recap ++</a:t>
            </a:r>
          </a:p>
        </p:txBody>
      </p:sp>
      <p:sp>
        <p:nvSpPr>
          <p:cNvPr id="4" name="Content Placeholder 3"/>
          <p:cNvSpPr>
            <a:spLocks noGrp="1"/>
          </p:cNvSpPr>
          <p:nvPr>
            <p:ph idx="1"/>
          </p:nvPr>
        </p:nvSpPr>
        <p:spPr>
          <a:xfrm>
            <a:off x="467544" y="980728"/>
            <a:ext cx="8229600" cy="4968552"/>
          </a:xfrm>
        </p:spPr>
        <p:txBody>
          <a:bodyPr>
            <a:normAutofit/>
          </a:bodyPr>
          <a:lstStyle/>
          <a:p>
            <a:pPr>
              <a:buNone/>
            </a:pPr>
            <a:endParaRPr lang="en-SG" dirty="0"/>
          </a:p>
          <a:p>
            <a:pPr>
              <a:buNone/>
            </a:pPr>
            <a:endParaRPr lang="en-SG" dirty="0"/>
          </a:p>
          <a:p>
            <a:pPr algn="ctr">
              <a:buNone/>
            </a:pPr>
            <a:r>
              <a:rPr lang="en-SG" sz="4800" dirty="0">
                <a:solidFill>
                  <a:srgbClr val="00B050"/>
                </a:solidFill>
              </a:rPr>
              <a:t>human </a:t>
            </a:r>
            <a:r>
              <a:rPr lang="en-SG" sz="4800" dirty="0">
                <a:solidFill>
                  <a:srgbClr val="FF0000"/>
                </a:solidFill>
              </a:rPr>
              <a:t>conversations</a:t>
            </a:r>
            <a:r>
              <a:rPr lang="en-SG" sz="4800" dirty="0"/>
              <a:t> mainly about Singapore’s </a:t>
            </a:r>
            <a:r>
              <a:rPr lang="en-SG" sz="4800" dirty="0">
                <a:solidFill>
                  <a:srgbClr val="0070C0"/>
                </a:solidFill>
              </a:rPr>
              <a:t>pasts</a:t>
            </a:r>
            <a:r>
              <a:rPr lang="en-SG" sz="4800" dirty="0"/>
              <a:t>, its </a:t>
            </a:r>
            <a:r>
              <a:rPr lang="en-SG" sz="4800" dirty="0">
                <a:solidFill>
                  <a:srgbClr val="0070C0"/>
                </a:solidFill>
              </a:rPr>
              <a:t>present</a:t>
            </a:r>
            <a:r>
              <a:rPr lang="en-SG" sz="4800" dirty="0"/>
              <a:t> and its </a:t>
            </a:r>
            <a:r>
              <a:rPr lang="en-SG" sz="4800" dirty="0">
                <a:solidFill>
                  <a:srgbClr val="0070C0"/>
                </a:solidFill>
              </a:rPr>
              <a:t>future</a:t>
            </a:r>
            <a:r>
              <a:rPr lang="en-SG" sz="4800" dirty="0"/>
              <a:t> within a </a:t>
            </a:r>
            <a:r>
              <a:rPr lang="en-SG" sz="4800" dirty="0">
                <a:solidFill>
                  <a:srgbClr val="00B050"/>
                </a:solidFill>
              </a:rPr>
              <a:t>global</a:t>
            </a:r>
            <a:r>
              <a:rPr lang="en-SG" sz="4800" dirty="0"/>
              <a:t> context …</a:t>
            </a:r>
          </a:p>
          <a:p>
            <a:pPr>
              <a:buNone/>
            </a:pPr>
            <a:endParaRPr lang="en-SG" dirty="0"/>
          </a:p>
        </p:txBody>
      </p:sp>
    </p:spTree>
    <p:extLst>
      <p:ext uri="{BB962C8B-B14F-4D97-AF65-F5344CB8AC3E}">
        <p14:creationId xmlns:p14="http://schemas.microsoft.com/office/powerpoint/2010/main" val="3952860441"/>
      </p:ext>
    </p:extLst>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interpreting the Sulalat al-</a:t>
            </a:r>
            <a:r>
              <a:rPr lang="en-SG" dirty="0" err="1"/>
              <a:t>Salatin</a:t>
            </a:r>
            <a:endParaRPr lang="en-SG" dirty="0"/>
          </a:p>
        </p:txBody>
      </p:sp>
      <p:sp>
        <p:nvSpPr>
          <p:cNvPr id="4" name="Content Placeholder 3"/>
          <p:cNvSpPr>
            <a:spLocks noGrp="1"/>
          </p:cNvSpPr>
          <p:nvPr>
            <p:ph idx="1"/>
          </p:nvPr>
        </p:nvSpPr>
        <p:spPr/>
        <p:txBody>
          <a:bodyPr>
            <a:normAutofit fontScale="92500" lnSpcReduction="10000"/>
          </a:bodyPr>
          <a:lstStyle/>
          <a:p>
            <a:r>
              <a:rPr lang="en-SG" dirty="0" err="1"/>
              <a:t>Miksic’s</a:t>
            </a:r>
            <a:r>
              <a:rPr lang="en-SG" dirty="0"/>
              <a:t> comments quite neatly encapsulate some of the factors involved when it comes to </a:t>
            </a:r>
            <a:r>
              <a:rPr lang="en-SG" dirty="0">
                <a:solidFill>
                  <a:srgbClr val="FF0000"/>
                </a:solidFill>
              </a:rPr>
              <a:t>interpretive work </a:t>
            </a:r>
            <a:r>
              <a:rPr lang="en-SG" dirty="0"/>
              <a:t>…</a:t>
            </a:r>
          </a:p>
          <a:p>
            <a:endParaRPr lang="en-SG" dirty="0">
              <a:solidFill>
                <a:srgbClr val="FF0000"/>
              </a:solidFill>
            </a:endParaRPr>
          </a:p>
          <a:p>
            <a:r>
              <a:rPr lang="en-SG" dirty="0"/>
              <a:t>who wrote it?</a:t>
            </a:r>
          </a:p>
          <a:p>
            <a:endParaRPr lang="en-SG" dirty="0"/>
          </a:p>
          <a:p>
            <a:r>
              <a:rPr lang="en-SG" dirty="0"/>
              <a:t>when was it written?</a:t>
            </a:r>
          </a:p>
          <a:p>
            <a:endParaRPr lang="en-SG" dirty="0"/>
          </a:p>
          <a:p>
            <a:r>
              <a:rPr lang="en-SG" dirty="0"/>
              <a:t>who was/were its intended audience/s?</a:t>
            </a:r>
          </a:p>
          <a:p>
            <a:endParaRPr lang="en-SG" dirty="0"/>
          </a:p>
        </p:txBody>
      </p:sp>
    </p:spTree>
    <p:extLst>
      <p:ext uri="{BB962C8B-B14F-4D97-AF65-F5344CB8AC3E}">
        <p14:creationId xmlns:p14="http://schemas.microsoft.com/office/powerpoint/2010/main" val="260204558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interpreting the Sulalat al-</a:t>
            </a:r>
            <a:r>
              <a:rPr lang="en-SG" dirty="0" err="1"/>
              <a:t>Salatin</a:t>
            </a:r>
            <a:endParaRPr lang="en-SG" dirty="0"/>
          </a:p>
        </p:txBody>
      </p:sp>
      <p:sp>
        <p:nvSpPr>
          <p:cNvPr id="4" name="Content Placeholder 3"/>
          <p:cNvSpPr>
            <a:spLocks noGrp="1"/>
          </p:cNvSpPr>
          <p:nvPr>
            <p:ph idx="1"/>
          </p:nvPr>
        </p:nvSpPr>
        <p:spPr/>
        <p:txBody>
          <a:bodyPr>
            <a:normAutofit fontScale="85000" lnSpcReduction="10000"/>
          </a:bodyPr>
          <a:lstStyle/>
          <a:p>
            <a:r>
              <a:rPr lang="en-SG" dirty="0">
                <a:solidFill>
                  <a:srgbClr val="0070C0"/>
                </a:solidFill>
              </a:rPr>
              <a:t>the responses to these questions are far from easily forthcoming … </a:t>
            </a:r>
          </a:p>
          <a:p>
            <a:endParaRPr lang="en-SG" dirty="0"/>
          </a:p>
          <a:p>
            <a:r>
              <a:rPr lang="en-SG" dirty="0"/>
              <a:t>and evidence of </a:t>
            </a:r>
            <a:r>
              <a:rPr lang="en-SG" dirty="0">
                <a:solidFill>
                  <a:srgbClr val="FF0000"/>
                </a:solidFill>
              </a:rPr>
              <a:t>a good/meaningful general education </a:t>
            </a:r>
            <a:r>
              <a:rPr lang="en-SG" dirty="0"/>
              <a:t>lies in realising/appreciating this situation (complex) …</a:t>
            </a:r>
          </a:p>
          <a:p>
            <a:endParaRPr lang="en-SG" dirty="0"/>
          </a:p>
          <a:p>
            <a:r>
              <a:rPr lang="en-SG" dirty="0"/>
              <a:t>and being able articulate your best interpretation  … </a:t>
            </a:r>
          </a:p>
          <a:p>
            <a:endParaRPr lang="en-SG" dirty="0"/>
          </a:p>
          <a:p>
            <a:r>
              <a:rPr lang="en-SG" dirty="0"/>
              <a:t>not so much resolving it  with any degree of finality …  </a:t>
            </a:r>
          </a:p>
          <a:p>
            <a:pPr>
              <a:buNone/>
            </a:pPr>
            <a:endParaRPr lang="en-SG" dirty="0"/>
          </a:p>
        </p:txBody>
      </p:sp>
    </p:spTree>
    <p:extLst>
      <p:ext uri="{BB962C8B-B14F-4D97-AF65-F5344CB8AC3E}">
        <p14:creationId xmlns:p14="http://schemas.microsoft.com/office/powerpoint/2010/main" val="415633267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interpreting the Sulalat al-</a:t>
            </a:r>
            <a:r>
              <a:rPr lang="en-SG" dirty="0" err="1"/>
              <a:t>Salatin</a:t>
            </a:r>
            <a:endParaRPr lang="en-SG" dirty="0"/>
          </a:p>
        </p:txBody>
      </p:sp>
      <p:sp>
        <p:nvSpPr>
          <p:cNvPr id="4" name="Content Placeholder 3"/>
          <p:cNvSpPr>
            <a:spLocks noGrp="1"/>
          </p:cNvSpPr>
          <p:nvPr>
            <p:ph idx="1"/>
          </p:nvPr>
        </p:nvSpPr>
        <p:spPr/>
        <p:txBody>
          <a:bodyPr>
            <a:normAutofit fontScale="55000" lnSpcReduction="20000"/>
          </a:bodyPr>
          <a:lstStyle/>
          <a:p>
            <a:r>
              <a:rPr lang="en-SG" sz="4600" dirty="0"/>
              <a:t>a lack of easy answers (complexities) mark human existence (past and present) …</a:t>
            </a:r>
          </a:p>
          <a:p>
            <a:endParaRPr lang="en-SG" sz="4600" dirty="0"/>
          </a:p>
          <a:p>
            <a:r>
              <a:rPr lang="en-SG" sz="4600" dirty="0"/>
              <a:t>and in responding to them …</a:t>
            </a:r>
          </a:p>
          <a:p>
            <a:endParaRPr lang="en-SG" sz="4600" dirty="0"/>
          </a:p>
          <a:p>
            <a:r>
              <a:rPr lang="en-SG" sz="4600" dirty="0"/>
              <a:t>we need to learn to be </a:t>
            </a:r>
            <a:r>
              <a:rPr lang="en-US" sz="4600" dirty="0"/>
              <a:t>comfortable with some ambiguity and uncertainty …</a:t>
            </a:r>
          </a:p>
          <a:p>
            <a:endParaRPr lang="en-US" sz="4600" dirty="0"/>
          </a:p>
          <a:p>
            <a:r>
              <a:rPr lang="en-US" sz="4600" dirty="0"/>
              <a:t>embark on a learning journey that spurns easy </a:t>
            </a:r>
            <a:r>
              <a:rPr lang="en-US" sz="2000" dirty="0"/>
              <a:t>answers</a:t>
            </a:r>
            <a:r>
              <a:rPr lang="en-US" sz="4600" dirty="0"/>
              <a:t> </a:t>
            </a:r>
          </a:p>
          <a:p>
            <a:endParaRPr lang="en-US" sz="4600" dirty="0"/>
          </a:p>
          <a:p>
            <a:r>
              <a:rPr lang="en-US" sz="4600" dirty="0"/>
              <a:t>but embraces carefully qualified </a:t>
            </a:r>
            <a:r>
              <a:rPr lang="en-US" sz="6900" dirty="0"/>
              <a:t>responses …</a:t>
            </a:r>
            <a:r>
              <a:rPr lang="en-SG" sz="3400" dirty="0"/>
              <a:t>  </a:t>
            </a:r>
          </a:p>
          <a:p>
            <a:pPr>
              <a:buNone/>
            </a:pPr>
            <a:endParaRPr lang="en-SG" dirty="0"/>
          </a:p>
        </p:txBody>
      </p:sp>
    </p:spTree>
    <p:extLst>
      <p:ext uri="{BB962C8B-B14F-4D97-AF65-F5344CB8AC3E}">
        <p14:creationId xmlns:p14="http://schemas.microsoft.com/office/powerpoint/2010/main" val="29760291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 calcmode="lin" valueType="num">
                                      <p:cBhvr additive="base">
                                        <p:cTn id="3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a:xfrm>
            <a:off x="457200" y="274638"/>
            <a:ext cx="8229600" cy="1143000"/>
          </a:xfrm>
        </p:spPr>
        <p:txBody>
          <a:bodyPr>
            <a:noAutofit/>
          </a:bodyPr>
          <a:lstStyle/>
          <a:p>
            <a:r>
              <a:rPr lang="en-SG" sz="2400" dirty="0"/>
              <a:t>Sulalat al-</a:t>
            </a:r>
            <a:r>
              <a:rPr lang="en-SG" sz="2400" dirty="0" err="1"/>
              <a:t>Salatin</a:t>
            </a:r>
            <a:r>
              <a:rPr lang="en-SG" sz="2400" dirty="0"/>
              <a:t>: </a:t>
            </a:r>
            <a:br>
              <a:rPr lang="en-SG" sz="2400" dirty="0"/>
            </a:br>
            <a:r>
              <a:rPr lang="en-SG" sz="2400" dirty="0"/>
              <a:t>would you use it in efforts to interpret Singapura’s past?</a:t>
            </a:r>
            <a:br>
              <a:rPr lang="en-SG" sz="2400" dirty="0"/>
            </a:br>
            <a:endParaRPr lang="en-SG" sz="2400" dirty="0"/>
          </a:p>
        </p:txBody>
      </p:sp>
      <p:sp>
        <p:nvSpPr>
          <p:cNvPr id="3" name="TPAnswers"/>
          <p:cNvSpPr>
            <a:spLocks noGrp="1"/>
          </p:cNvSpPr>
          <p:nvPr>
            <p:ph type="body" idx="1"/>
            <p:custDataLst>
              <p:tags r:id="rId2"/>
            </p:custDataLst>
          </p:nvPr>
        </p:nvSpPr>
        <p:spPr>
          <a:xfrm>
            <a:off x="457200" y="1484784"/>
            <a:ext cx="4114800" cy="4641379"/>
          </a:xfrm>
        </p:spPr>
        <p:txBody>
          <a:bodyPr>
            <a:normAutofit/>
          </a:bodyPr>
          <a:lstStyle/>
          <a:p>
            <a:pPr marL="914400" indent="-914400">
              <a:buFont typeface="Arial" pitchFamily="34" charset="0"/>
              <a:buAutoNum type="alphaUcPeriod"/>
            </a:pPr>
            <a:r>
              <a:rPr lang="en-SG" sz="5400" dirty="0"/>
              <a:t> yes</a:t>
            </a:r>
          </a:p>
          <a:p>
            <a:pPr marL="914400" indent="-914400">
              <a:buFont typeface="Arial" pitchFamily="34" charset="0"/>
              <a:buAutoNum type="alphaUcPeriod"/>
            </a:pPr>
            <a:r>
              <a:rPr lang="en-SG" sz="5400" dirty="0"/>
              <a:t> no</a:t>
            </a:r>
          </a:p>
          <a:p>
            <a:pPr marL="914400" indent="-914400">
              <a:buFont typeface="Arial" pitchFamily="34" charset="0"/>
              <a:buAutoNum type="alphaUcPeriod"/>
            </a:pPr>
            <a:r>
              <a:rPr lang="en-SG" sz="5400" dirty="0"/>
              <a:t> unsure</a:t>
            </a:r>
          </a:p>
          <a:p>
            <a:pPr marL="914400" indent="-914400">
              <a:buFont typeface="Arial" pitchFamily="34" charset="0"/>
              <a:buAutoNum type="alphaUcPeriod"/>
            </a:pPr>
            <a:r>
              <a:rPr lang="en-SG" sz="5400" dirty="0"/>
              <a:t> depends</a:t>
            </a:r>
            <a:endParaRPr lang="en-SG" dirty="0"/>
          </a:p>
        </p:txBody>
      </p:sp>
    </p:spTree>
    <p:custDataLst>
      <p:tags r:id="rId1"/>
    </p:custDataLst>
    <p:extLst>
      <p:ext uri="{BB962C8B-B14F-4D97-AF65-F5344CB8AC3E}">
        <p14:creationId xmlns:p14="http://schemas.microsoft.com/office/powerpoint/2010/main" val="2761254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635" y="2132856"/>
            <a:ext cx="7317105" cy="1325562"/>
          </a:xfrm>
        </p:spPr>
        <p:txBody>
          <a:bodyPr>
            <a:normAutofit/>
          </a:bodyPr>
          <a:lstStyle/>
          <a:p>
            <a:pPr algn="ctr"/>
            <a:r>
              <a:rPr lang="en-US" sz="4800" b="1" dirty="0"/>
              <a:t>Question and </a:t>
            </a:r>
            <a:r>
              <a:rPr lang="en-US" sz="4800" b="1" dirty="0">
                <a:solidFill>
                  <a:srgbClr val="0070C0"/>
                </a:solidFill>
              </a:rPr>
              <a:t>Response</a:t>
            </a:r>
          </a:p>
        </p:txBody>
      </p:sp>
    </p:spTree>
    <p:extLst>
      <p:ext uri="{BB962C8B-B14F-4D97-AF65-F5344CB8AC3E}">
        <p14:creationId xmlns:p14="http://schemas.microsoft.com/office/powerpoint/2010/main" val="3039568342"/>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3600" dirty="0"/>
              <a:t> the archaeological record …</a:t>
            </a:r>
          </a:p>
        </p:txBody>
      </p:sp>
      <p:sp>
        <p:nvSpPr>
          <p:cNvPr id="4" name="Content Placeholder 3"/>
          <p:cNvSpPr>
            <a:spLocks noGrp="1"/>
          </p:cNvSpPr>
          <p:nvPr>
            <p:ph idx="1"/>
          </p:nvPr>
        </p:nvSpPr>
        <p:spPr/>
        <p:txBody>
          <a:bodyPr>
            <a:normAutofit fontScale="85000" lnSpcReduction="20000"/>
          </a:bodyPr>
          <a:lstStyle/>
          <a:p>
            <a:r>
              <a:rPr lang="en-SG" dirty="0"/>
              <a:t>for a long time, with only oral/textual sources speaking to </a:t>
            </a:r>
            <a:r>
              <a:rPr lang="en-SG" dirty="0" err="1"/>
              <a:t>Temasek</a:t>
            </a:r>
            <a:r>
              <a:rPr lang="en-SG" dirty="0"/>
              <a:t>/</a:t>
            </a:r>
            <a:r>
              <a:rPr lang="en-SG" dirty="0" err="1"/>
              <a:t>Singapura’s</a:t>
            </a:r>
            <a:r>
              <a:rPr lang="en-SG" dirty="0"/>
              <a:t> pasts …</a:t>
            </a:r>
          </a:p>
          <a:p>
            <a:endParaRPr lang="en-SG" dirty="0"/>
          </a:p>
          <a:p>
            <a:r>
              <a:rPr lang="en-SG" dirty="0"/>
              <a:t>(</a:t>
            </a:r>
            <a:r>
              <a:rPr lang="en-SG" dirty="0">
                <a:hlinkClick r:id="rId2"/>
              </a:rPr>
              <a:t>Sulalat</a:t>
            </a:r>
            <a:r>
              <a:rPr lang="en-SG" dirty="0"/>
              <a:t> was one of a few textual sources, there were some Chinese sources and some other Southeast and South Asian sources)</a:t>
            </a:r>
          </a:p>
          <a:p>
            <a:endParaRPr lang="en-SG" dirty="0"/>
          </a:p>
          <a:p>
            <a:r>
              <a:rPr lang="en-SG" dirty="0">
                <a:solidFill>
                  <a:srgbClr val="FF0000"/>
                </a:solidFill>
              </a:rPr>
              <a:t>it was difficult to be confident about the historicity of </a:t>
            </a:r>
            <a:r>
              <a:rPr lang="en-SG" dirty="0" err="1">
                <a:solidFill>
                  <a:srgbClr val="FF0000"/>
                </a:solidFill>
              </a:rPr>
              <a:t>Singapura</a:t>
            </a:r>
            <a:r>
              <a:rPr lang="en-SG" dirty="0">
                <a:solidFill>
                  <a:srgbClr val="FF0000"/>
                </a:solidFill>
              </a:rPr>
              <a:t>/Singapore before the 1800s …</a:t>
            </a:r>
          </a:p>
          <a:p>
            <a:endParaRPr lang="en-SG" dirty="0"/>
          </a:p>
          <a:p>
            <a:r>
              <a:rPr lang="en-SG" dirty="0"/>
              <a:t>then there was </a:t>
            </a:r>
            <a:r>
              <a:rPr lang="en-SG" dirty="0">
                <a:hlinkClick r:id="rId3"/>
              </a:rPr>
              <a:t>Miksic</a:t>
            </a:r>
            <a:r>
              <a:rPr lang="en-SG" dirty="0"/>
              <a:t> … </a:t>
            </a:r>
          </a:p>
          <a:p>
            <a:pPr>
              <a:buNone/>
            </a:pPr>
            <a:endParaRPr lang="en-SG" dirty="0"/>
          </a:p>
        </p:txBody>
      </p:sp>
    </p:spTree>
    <p:extLst>
      <p:ext uri="{BB962C8B-B14F-4D97-AF65-F5344CB8AC3E}">
        <p14:creationId xmlns:p14="http://schemas.microsoft.com/office/powerpoint/2010/main" val="243511092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istorical Investigation 2015: Historical Investigation 20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52736"/>
            <a:ext cx="8686800" cy="488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682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sgmagazine.com/sites/default/files/u143160/14th_or_15th_century_materials_from_excavation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908720"/>
            <a:ext cx="8046720" cy="4903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16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3600" dirty="0"/>
              <a:t> the archaeological record …</a:t>
            </a:r>
          </a:p>
        </p:txBody>
      </p:sp>
      <p:sp>
        <p:nvSpPr>
          <p:cNvPr id="4" name="Content Placeholder 3"/>
          <p:cNvSpPr>
            <a:spLocks noGrp="1"/>
          </p:cNvSpPr>
          <p:nvPr>
            <p:ph idx="1"/>
          </p:nvPr>
        </p:nvSpPr>
        <p:spPr>
          <a:xfrm>
            <a:off x="467544" y="1484784"/>
            <a:ext cx="8229600" cy="4525963"/>
          </a:xfrm>
        </p:spPr>
        <p:txBody>
          <a:bodyPr>
            <a:normAutofit/>
          </a:bodyPr>
          <a:lstStyle/>
          <a:p>
            <a:endParaRPr lang="en-SG" dirty="0"/>
          </a:p>
          <a:p>
            <a:r>
              <a:rPr lang="en-SG" dirty="0"/>
              <a:t>in Tutorial 2, we will e-visit the </a:t>
            </a:r>
            <a:r>
              <a:rPr lang="en-SG" dirty="0" err="1"/>
              <a:t>archeological</a:t>
            </a:r>
            <a:r>
              <a:rPr lang="en-SG" dirty="0"/>
              <a:t> site and view the artefacts for ourselves …</a:t>
            </a:r>
          </a:p>
          <a:p>
            <a:endParaRPr lang="en-SG" dirty="0"/>
          </a:p>
          <a:p>
            <a:r>
              <a:rPr lang="en-SG" dirty="0"/>
              <a:t>for more details, read the Miksic reading assigned for today … </a:t>
            </a:r>
          </a:p>
          <a:p>
            <a:pPr>
              <a:buNone/>
            </a:pPr>
            <a:endParaRPr lang="en-SG" dirty="0"/>
          </a:p>
          <a:p>
            <a:endParaRPr lang="en-SG" dirty="0"/>
          </a:p>
          <a:p>
            <a:endParaRPr lang="en-SG" dirty="0"/>
          </a:p>
        </p:txBody>
      </p:sp>
    </p:spTree>
    <p:extLst>
      <p:ext uri="{BB962C8B-B14F-4D97-AF65-F5344CB8AC3E}">
        <p14:creationId xmlns:p14="http://schemas.microsoft.com/office/powerpoint/2010/main" val="380118336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3600" dirty="0"/>
              <a:t> the archaeological record …</a:t>
            </a:r>
          </a:p>
        </p:txBody>
      </p:sp>
      <p:sp>
        <p:nvSpPr>
          <p:cNvPr id="4" name="Content Placeholder 3"/>
          <p:cNvSpPr>
            <a:spLocks noGrp="1"/>
          </p:cNvSpPr>
          <p:nvPr>
            <p:ph idx="1"/>
          </p:nvPr>
        </p:nvSpPr>
        <p:spPr>
          <a:xfrm>
            <a:off x="467544" y="1484784"/>
            <a:ext cx="8229600" cy="4525963"/>
          </a:xfrm>
        </p:spPr>
        <p:txBody>
          <a:bodyPr>
            <a:normAutofit/>
          </a:bodyPr>
          <a:lstStyle/>
          <a:p>
            <a:endParaRPr lang="en-SG" dirty="0">
              <a:hlinkClick r:id="" action="ppaction://noaction"/>
            </a:endParaRPr>
          </a:p>
          <a:p>
            <a:r>
              <a:rPr lang="en-SG" dirty="0"/>
              <a:t>the archaeological evidence …</a:t>
            </a:r>
          </a:p>
          <a:p>
            <a:endParaRPr lang="en-SG" dirty="0"/>
          </a:p>
          <a:p>
            <a:r>
              <a:rPr lang="en-SG" dirty="0"/>
              <a:t>makes it difficult to doubt human activity on </a:t>
            </a:r>
            <a:r>
              <a:rPr lang="en-US" dirty="0"/>
              <a:t>what is now </a:t>
            </a:r>
            <a:r>
              <a:rPr lang="en-SG" dirty="0">
                <a:solidFill>
                  <a:srgbClr val="0070C0"/>
                </a:solidFill>
              </a:rPr>
              <a:t>1°09’N and 1°29’N, and, 103° 38’E and 104° 06’E …</a:t>
            </a:r>
            <a:r>
              <a:rPr lang="en-SG" dirty="0"/>
              <a:t>  </a:t>
            </a:r>
          </a:p>
          <a:p>
            <a:endParaRPr lang="en-SG" dirty="0"/>
          </a:p>
          <a:p>
            <a:r>
              <a:rPr lang="en-SG" dirty="0"/>
              <a:t>in the 14</a:t>
            </a:r>
            <a:r>
              <a:rPr lang="en-SG" baseline="30000" dirty="0"/>
              <a:t>th</a:t>
            </a:r>
            <a:r>
              <a:rPr lang="en-SG" dirty="0"/>
              <a:t> century …</a:t>
            </a:r>
          </a:p>
          <a:p>
            <a:endParaRPr lang="en-SG" dirty="0"/>
          </a:p>
          <a:p>
            <a:pPr>
              <a:buNone/>
            </a:pPr>
            <a:endParaRPr lang="en-SG" dirty="0"/>
          </a:p>
          <a:p>
            <a:endParaRPr lang="en-SG" dirty="0"/>
          </a:p>
          <a:p>
            <a:endParaRPr lang="en-SG" dirty="0"/>
          </a:p>
        </p:txBody>
      </p:sp>
    </p:spTree>
    <p:extLst>
      <p:ext uri="{BB962C8B-B14F-4D97-AF65-F5344CB8AC3E}">
        <p14:creationId xmlns:p14="http://schemas.microsoft.com/office/powerpoint/2010/main" val="307068940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recap ++*</a:t>
            </a:r>
          </a:p>
        </p:txBody>
      </p:sp>
      <p:sp>
        <p:nvSpPr>
          <p:cNvPr id="4" name="Content Placeholder 3"/>
          <p:cNvSpPr>
            <a:spLocks noGrp="1"/>
          </p:cNvSpPr>
          <p:nvPr>
            <p:ph idx="1"/>
          </p:nvPr>
        </p:nvSpPr>
        <p:spPr>
          <a:xfrm>
            <a:off x="467544" y="980728"/>
            <a:ext cx="8229600" cy="4968552"/>
          </a:xfrm>
        </p:spPr>
        <p:txBody>
          <a:bodyPr>
            <a:normAutofit/>
          </a:bodyPr>
          <a:lstStyle/>
          <a:p>
            <a:pPr>
              <a:buNone/>
            </a:pPr>
            <a:endParaRPr lang="en-SG" dirty="0"/>
          </a:p>
          <a:p>
            <a:pPr>
              <a:buNone/>
            </a:pPr>
            <a:endParaRPr lang="en-SG" dirty="0"/>
          </a:p>
          <a:p>
            <a:pPr marL="0" indent="0" algn="ctr">
              <a:spcBef>
                <a:spcPts val="0"/>
              </a:spcBef>
              <a:buNone/>
            </a:pPr>
            <a:r>
              <a:rPr lang="en-SG" sz="4800" dirty="0">
                <a:solidFill>
                  <a:srgbClr val="00B050"/>
                </a:solidFill>
              </a:rPr>
              <a:t>given human subjectivity,</a:t>
            </a:r>
          </a:p>
          <a:p>
            <a:pPr marL="0" indent="0" algn="ctr">
              <a:spcBef>
                <a:spcPts val="0"/>
              </a:spcBef>
              <a:buNone/>
            </a:pPr>
            <a:r>
              <a:rPr lang="en-SG" sz="4800" dirty="0">
                <a:solidFill>
                  <a:srgbClr val="FF0000"/>
                </a:solidFill>
              </a:rPr>
              <a:t>these</a:t>
            </a:r>
            <a:r>
              <a:rPr lang="en-SG" sz="4800" dirty="0">
                <a:solidFill>
                  <a:srgbClr val="00B050"/>
                </a:solidFill>
              </a:rPr>
              <a:t> </a:t>
            </a:r>
            <a:r>
              <a:rPr lang="en-SG" sz="4800" dirty="0">
                <a:solidFill>
                  <a:srgbClr val="FF0000"/>
                </a:solidFill>
              </a:rPr>
              <a:t>conversations</a:t>
            </a:r>
            <a:r>
              <a:rPr lang="en-SG" sz="4800" dirty="0"/>
              <a:t> are,</a:t>
            </a:r>
          </a:p>
          <a:p>
            <a:pPr marL="0" indent="0" algn="ctr">
              <a:spcBef>
                <a:spcPts val="0"/>
              </a:spcBef>
              <a:buNone/>
            </a:pPr>
            <a:r>
              <a:rPr lang="en-SG" sz="4800" dirty="0"/>
              <a:t> more often than not, </a:t>
            </a:r>
          </a:p>
          <a:p>
            <a:pPr marL="0" indent="0" algn="ctr">
              <a:spcBef>
                <a:spcPts val="0"/>
              </a:spcBef>
              <a:buNone/>
            </a:pPr>
            <a:r>
              <a:rPr lang="en-SG" sz="4800" dirty="0">
                <a:solidFill>
                  <a:srgbClr val="FF0000"/>
                </a:solidFill>
              </a:rPr>
              <a:t>open-ended</a:t>
            </a:r>
            <a:r>
              <a:rPr lang="en-SG" sz="4800" dirty="0"/>
              <a:t> and far from finality and resolution ... </a:t>
            </a:r>
            <a:endParaRPr lang="en-SG" dirty="0"/>
          </a:p>
        </p:txBody>
      </p:sp>
    </p:spTree>
    <p:extLst>
      <p:ext uri="{BB962C8B-B14F-4D97-AF65-F5344CB8AC3E}">
        <p14:creationId xmlns:p14="http://schemas.microsoft.com/office/powerpoint/2010/main" val="1619661696"/>
      </p:ext>
    </p:extLst>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 calcmode="lin" valueType="num">
                                      <p:cBhvr additive="base">
                                        <p:cTn id="2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635" y="2132856"/>
            <a:ext cx="7317105" cy="1325562"/>
          </a:xfrm>
        </p:spPr>
        <p:txBody>
          <a:bodyPr>
            <a:normAutofit/>
          </a:bodyPr>
          <a:lstStyle/>
          <a:p>
            <a:pPr algn="ctr"/>
            <a:r>
              <a:rPr lang="en-US" sz="4800" b="1" dirty="0"/>
              <a:t>Question and </a:t>
            </a:r>
            <a:r>
              <a:rPr lang="en-US" sz="4800" b="1" dirty="0">
                <a:solidFill>
                  <a:srgbClr val="0070C0"/>
                </a:solidFill>
              </a:rPr>
              <a:t>Response</a:t>
            </a:r>
          </a:p>
        </p:txBody>
      </p:sp>
    </p:spTree>
    <p:extLst>
      <p:ext uri="{BB962C8B-B14F-4D97-AF65-F5344CB8AC3E}">
        <p14:creationId xmlns:p14="http://schemas.microsoft.com/office/powerpoint/2010/main" val="3729042221"/>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3600" dirty="0"/>
              <a:t> corroboration …</a:t>
            </a:r>
          </a:p>
        </p:txBody>
      </p:sp>
      <p:sp>
        <p:nvSpPr>
          <p:cNvPr id="4" name="Content Placeholder 3"/>
          <p:cNvSpPr>
            <a:spLocks noGrp="1"/>
          </p:cNvSpPr>
          <p:nvPr>
            <p:ph idx="1"/>
          </p:nvPr>
        </p:nvSpPr>
        <p:spPr/>
        <p:txBody>
          <a:bodyPr>
            <a:normAutofit/>
          </a:bodyPr>
          <a:lstStyle/>
          <a:p>
            <a:endParaRPr lang="en-SG" dirty="0">
              <a:hlinkClick r:id="rId2"/>
            </a:endParaRPr>
          </a:p>
          <a:p>
            <a:r>
              <a:rPr lang="en-SG" dirty="0"/>
              <a:t>according to </a:t>
            </a:r>
            <a:r>
              <a:rPr lang="en-SG" dirty="0" err="1"/>
              <a:t>Miksic</a:t>
            </a:r>
            <a:r>
              <a:rPr lang="en-SG" dirty="0"/>
              <a:t>, there is a layer of white sand below the Padang …</a:t>
            </a:r>
          </a:p>
          <a:p>
            <a:endParaRPr lang="en-SG" dirty="0"/>
          </a:p>
          <a:p>
            <a:r>
              <a:rPr lang="en-SG" dirty="0"/>
              <a:t>stretching from the Singapore river to Kampung </a:t>
            </a:r>
            <a:r>
              <a:rPr lang="en-SG" dirty="0" err="1"/>
              <a:t>Gelam</a:t>
            </a:r>
            <a:r>
              <a:rPr lang="en-SG" dirty="0"/>
              <a:t> ..</a:t>
            </a:r>
          </a:p>
          <a:p>
            <a:endParaRPr lang="en-SG" dirty="0"/>
          </a:p>
          <a:p>
            <a:r>
              <a:rPr lang="en-SG" dirty="0">
                <a:solidFill>
                  <a:srgbClr val="FF0000"/>
                </a:solidFill>
              </a:rPr>
              <a:t>corroboration: independent evidence   </a:t>
            </a:r>
          </a:p>
          <a:p>
            <a:endParaRPr lang="en-SG" dirty="0"/>
          </a:p>
          <a:p>
            <a:endParaRPr lang="en-SG" dirty="0"/>
          </a:p>
          <a:p>
            <a:endParaRPr lang="en-SG" dirty="0"/>
          </a:p>
        </p:txBody>
      </p:sp>
    </p:spTree>
    <p:extLst>
      <p:ext uri="{BB962C8B-B14F-4D97-AF65-F5344CB8AC3E}">
        <p14:creationId xmlns:p14="http://schemas.microsoft.com/office/powerpoint/2010/main" val="94947746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3600" dirty="0"/>
              <a:t> corroboration …</a:t>
            </a:r>
          </a:p>
        </p:txBody>
      </p:sp>
      <p:pic>
        <p:nvPicPr>
          <p:cNvPr id="1026" name="Picture 2"/>
          <p:cNvPicPr>
            <a:picLocks noChangeAspect="1" noChangeArrowheads="1"/>
          </p:cNvPicPr>
          <p:nvPr/>
        </p:nvPicPr>
        <p:blipFill>
          <a:blip r:embed="rId2" cstate="print"/>
          <a:srcRect/>
          <a:stretch>
            <a:fillRect/>
          </a:stretch>
        </p:blipFill>
        <p:spPr bwMode="auto">
          <a:xfrm>
            <a:off x="611560" y="1268760"/>
            <a:ext cx="7760970" cy="5157216"/>
          </a:xfrm>
          <a:prstGeom prst="rect">
            <a:avLst/>
          </a:prstGeom>
          <a:noFill/>
          <a:ln w="9525">
            <a:noFill/>
            <a:miter lim="800000"/>
            <a:headEnd/>
            <a:tailEnd/>
          </a:ln>
        </p:spPr>
      </p:pic>
    </p:spTree>
    <p:extLst>
      <p:ext uri="{BB962C8B-B14F-4D97-AF65-F5344CB8AC3E}">
        <p14:creationId xmlns:p14="http://schemas.microsoft.com/office/powerpoint/2010/main" val="38359990"/>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692696"/>
            <a:ext cx="8156448" cy="5657088"/>
          </a:xfrm>
          <a:prstGeom prst="rect">
            <a:avLst/>
          </a:prstGeom>
        </p:spPr>
      </p:pic>
    </p:spTree>
    <p:extLst>
      <p:ext uri="{BB962C8B-B14F-4D97-AF65-F5344CB8AC3E}">
        <p14:creationId xmlns:p14="http://schemas.microsoft.com/office/powerpoint/2010/main" val="23053697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673100"/>
            <a:ext cx="7620000" cy="5511800"/>
          </a:xfrm>
          <a:prstGeom prst="rect">
            <a:avLst/>
          </a:prstGeom>
        </p:spPr>
      </p:pic>
    </p:spTree>
    <p:extLst>
      <p:ext uri="{BB962C8B-B14F-4D97-AF65-F5344CB8AC3E}">
        <p14:creationId xmlns:p14="http://schemas.microsoft.com/office/powerpoint/2010/main" val="1572573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3600" dirty="0"/>
              <a:t> corroboration …</a:t>
            </a:r>
          </a:p>
        </p:txBody>
      </p:sp>
      <p:sp>
        <p:nvSpPr>
          <p:cNvPr id="4" name="Content Placeholder 3"/>
          <p:cNvSpPr>
            <a:spLocks noGrp="1"/>
          </p:cNvSpPr>
          <p:nvPr>
            <p:ph idx="1"/>
          </p:nvPr>
        </p:nvSpPr>
        <p:spPr/>
        <p:txBody>
          <a:bodyPr>
            <a:normAutofit fontScale="85000" lnSpcReduction="10000"/>
          </a:bodyPr>
          <a:lstStyle/>
          <a:p>
            <a:endParaRPr lang="en-SG" dirty="0">
              <a:hlinkClick r:id="rId2"/>
            </a:endParaRPr>
          </a:p>
          <a:p>
            <a:r>
              <a:rPr lang="en-SG" dirty="0"/>
              <a:t>physical evidence relating to human activity between </a:t>
            </a:r>
            <a:r>
              <a:rPr lang="en-SG" dirty="0">
                <a:solidFill>
                  <a:srgbClr val="0070C0"/>
                </a:solidFill>
              </a:rPr>
              <a:t>1°09’N and 1°29’N, and, 103° 38’E and 104° 06’E </a:t>
            </a:r>
            <a:r>
              <a:rPr lang="en-SG" dirty="0"/>
              <a:t>...</a:t>
            </a:r>
          </a:p>
          <a:p>
            <a:endParaRPr lang="en-SG" dirty="0">
              <a:solidFill>
                <a:srgbClr val="0070C0"/>
              </a:solidFill>
            </a:endParaRPr>
          </a:p>
          <a:p>
            <a:r>
              <a:rPr lang="en-SG" dirty="0"/>
              <a:t>700 years ago …</a:t>
            </a:r>
          </a:p>
          <a:p>
            <a:endParaRPr lang="en-SG" dirty="0"/>
          </a:p>
          <a:p>
            <a:r>
              <a:rPr lang="en-SG" dirty="0"/>
              <a:t>suggests a </a:t>
            </a:r>
            <a:r>
              <a:rPr lang="en-SG" dirty="0">
                <a:hlinkClick r:id="rId3"/>
              </a:rPr>
              <a:t>not insignificant </a:t>
            </a:r>
            <a:r>
              <a:rPr lang="en-SG" dirty="0"/>
              <a:t>population at that point in time?</a:t>
            </a:r>
          </a:p>
          <a:p>
            <a:endParaRPr lang="en-SG" dirty="0"/>
          </a:p>
          <a:p>
            <a:r>
              <a:rPr lang="en-SG" dirty="0"/>
              <a:t>offers </a:t>
            </a:r>
            <a:r>
              <a:rPr lang="en-SG" b="1" dirty="0">
                <a:solidFill>
                  <a:srgbClr val="FF0000"/>
                </a:solidFill>
              </a:rPr>
              <a:t>corroboration</a:t>
            </a:r>
            <a:r>
              <a:rPr lang="en-SG" dirty="0">
                <a:solidFill>
                  <a:srgbClr val="FF0000"/>
                </a:solidFill>
              </a:rPr>
              <a:t> </a:t>
            </a:r>
            <a:r>
              <a:rPr lang="en-SG" dirty="0"/>
              <a:t>for information in the Sulalat?</a:t>
            </a:r>
          </a:p>
          <a:p>
            <a:endParaRPr lang="en-SG" dirty="0"/>
          </a:p>
          <a:p>
            <a:endParaRPr lang="en-SG" dirty="0"/>
          </a:p>
          <a:p>
            <a:endParaRPr lang="en-SG" dirty="0"/>
          </a:p>
        </p:txBody>
      </p:sp>
    </p:spTree>
    <p:extLst>
      <p:ext uri="{BB962C8B-B14F-4D97-AF65-F5344CB8AC3E}">
        <p14:creationId xmlns:p14="http://schemas.microsoft.com/office/powerpoint/2010/main" val="356314311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 calcmode="lin" valueType="num">
                                      <p:cBhvr additive="base">
                                        <p:cTn id="2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a:xfrm>
            <a:off x="457200" y="548680"/>
            <a:ext cx="8229600" cy="1143000"/>
          </a:xfrm>
        </p:spPr>
        <p:txBody>
          <a:bodyPr>
            <a:noAutofit/>
          </a:bodyPr>
          <a:lstStyle/>
          <a:p>
            <a:r>
              <a:rPr lang="en-SG" sz="3200" dirty="0"/>
              <a:t>does </a:t>
            </a:r>
            <a:r>
              <a:rPr lang="en-SG" sz="3200" dirty="0" err="1"/>
              <a:t>Miksic’s</a:t>
            </a:r>
            <a:r>
              <a:rPr lang="en-SG" sz="3200" dirty="0"/>
              <a:t> discovery of White Sand make you more open to using information in the Sulalat?</a:t>
            </a:r>
            <a:br>
              <a:rPr lang="en-SG" sz="2400" dirty="0"/>
            </a:br>
            <a:endParaRPr lang="en-SG" sz="2400" dirty="0"/>
          </a:p>
        </p:txBody>
      </p:sp>
      <p:sp>
        <p:nvSpPr>
          <p:cNvPr id="3" name="TPAnswers"/>
          <p:cNvSpPr>
            <a:spLocks noGrp="1"/>
          </p:cNvSpPr>
          <p:nvPr>
            <p:ph type="body" idx="1"/>
            <p:custDataLst>
              <p:tags r:id="rId2"/>
            </p:custDataLst>
          </p:nvPr>
        </p:nvSpPr>
        <p:spPr>
          <a:xfrm>
            <a:off x="457200" y="1988840"/>
            <a:ext cx="4114800" cy="4641379"/>
          </a:xfrm>
        </p:spPr>
        <p:txBody>
          <a:bodyPr>
            <a:normAutofit/>
          </a:bodyPr>
          <a:lstStyle/>
          <a:p>
            <a:pPr marL="914400" indent="-914400">
              <a:buFont typeface="Arial" pitchFamily="34" charset="0"/>
              <a:buAutoNum type="alphaUcPeriod"/>
            </a:pPr>
            <a:r>
              <a:rPr lang="en-SG" sz="5400" dirty="0"/>
              <a:t> yes</a:t>
            </a:r>
          </a:p>
          <a:p>
            <a:pPr marL="914400" indent="-914400">
              <a:buFont typeface="Arial" pitchFamily="34" charset="0"/>
              <a:buAutoNum type="alphaUcPeriod"/>
            </a:pPr>
            <a:r>
              <a:rPr lang="en-SG" sz="5400" dirty="0"/>
              <a:t> no</a:t>
            </a:r>
          </a:p>
          <a:p>
            <a:pPr marL="914400" indent="-914400">
              <a:buFont typeface="Arial" pitchFamily="34" charset="0"/>
              <a:buAutoNum type="alphaUcPeriod"/>
            </a:pPr>
            <a:r>
              <a:rPr lang="en-US" sz="5400" dirty="0"/>
              <a:t>maybe</a:t>
            </a:r>
            <a:endParaRPr lang="en-SG" sz="5400" dirty="0"/>
          </a:p>
        </p:txBody>
      </p:sp>
    </p:spTree>
    <p:custDataLst>
      <p:tags r:id="rId1"/>
    </p:custDataLst>
    <p:extLst>
      <p:ext uri="{BB962C8B-B14F-4D97-AF65-F5344CB8AC3E}">
        <p14:creationId xmlns:p14="http://schemas.microsoft.com/office/powerpoint/2010/main" val="30220901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3600" dirty="0"/>
              <a:t> watch …</a:t>
            </a:r>
          </a:p>
        </p:txBody>
      </p:sp>
      <p:sp>
        <p:nvSpPr>
          <p:cNvPr id="4" name="Content Placeholder 3"/>
          <p:cNvSpPr>
            <a:spLocks noGrp="1"/>
          </p:cNvSpPr>
          <p:nvPr>
            <p:ph idx="1"/>
          </p:nvPr>
        </p:nvSpPr>
        <p:spPr/>
        <p:txBody>
          <a:bodyPr>
            <a:normAutofit/>
          </a:bodyPr>
          <a:lstStyle/>
          <a:p>
            <a:endParaRPr lang="en-US" dirty="0">
              <a:hlinkClick r:id="rId2"/>
            </a:endParaRPr>
          </a:p>
          <a:p>
            <a:r>
              <a:rPr lang="en-SG" dirty="0"/>
              <a:t>does </a:t>
            </a:r>
            <a:r>
              <a:rPr lang="en-SG" dirty="0">
                <a:hlinkClick r:id="rId3"/>
              </a:rPr>
              <a:t>this ceremony </a:t>
            </a:r>
            <a:r>
              <a:rPr lang="en-SG" dirty="0"/>
              <a:t> make you more open to using the </a:t>
            </a:r>
            <a:r>
              <a:rPr lang="en-SG" dirty="0" err="1"/>
              <a:t>Sulalat</a:t>
            </a:r>
            <a:r>
              <a:rPr lang="en-SG" dirty="0"/>
              <a:t> as a historical source?</a:t>
            </a:r>
          </a:p>
          <a:p>
            <a:endParaRPr lang="en-SG" dirty="0"/>
          </a:p>
          <a:p>
            <a:pPr marL="0" indent="0">
              <a:buNone/>
            </a:pPr>
            <a:endParaRPr lang="en-SG" dirty="0"/>
          </a:p>
          <a:p>
            <a:pPr marL="0" indent="0">
              <a:buNone/>
            </a:pPr>
            <a:endParaRPr lang="en-SG" dirty="0"/>
          </a:p>
          <a:p>
            <a:endParaRPr lang="en-SG" dirty="0"/>
          </a:p>
          <a:p>
            <a:endParaRPr lang="en-SG" dirty="0"/>
          </a:p>
          <a:p>
            <a:endParaRPr lang="en-SG" dirty="0"/>
          </a:p>
        </p:txBody>
      </p:sp>
    </p:spTree>
    <p:extLst>
      <p:ext uri="{BB962C8B-B14F-4D97-AF65-F5344CB8AC3E}">
        <p14:creationId xmlns:p14="http://schemas.microsoft.com/office/powerpoint/2010/main" val="1932654412"/>
      </p:ext>
    </p:extLst>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a:xfrm>
            <a:off x="482034" y="692696"/>
            <a:ext cx="8229600" cy="1143000"/>
          </a:xfrm>
        </p:spPr>
        <p:txBody>
          <a:bodyPr>
            <a:noAutofit/>
          </a:bodyPr>
          <a:lstStyle/>
          <a:p>
            <a:r>
              <a:rPr lang="en-SG" sz="2800" dirty="0"/>
              <a:t>does the perpetuation of such practices in present day Malaysia make you more open to using information in the Sulalat?</a:t>
            </a:r>
            <a:br>
              <a:rPr lang="en-SG" sz="2000" dirty="0"/>
            </a:br>
            <a:endParaRPr lang="en-SG" sz="2000" dirty="0"/>
          </a:p>
        </p:txBody>
      </p:sp>
      <p:sp>
        <p:nvSpPr>
          <p:cNvPr id="3" name="TPAnswers"/>
          <p:cNvSpPr>
            <a:spLocks noGrp="1"/>
          </p:cNvSpPr>
          <p:nvPr>
            <p:ph type="body" idx="1"/>
            <p:custDataLst>
              <p:tags r:id="rId2"/>
            </p:custDataLst>
          </p:nvPr>
        </p:nvSpPr>
        <p:spPr>
          <a:xfrm>
            <a:off x="482034" y="2492896"/>
            <a:ext cx="4114800" cy="4641379"/>
          </a:xfrm>
        </p:spPr>
        <p:txBody>
          <a:bodyPr>
            <a:normAutofit/>
          </a:bodyPr>
          <a:lstStyle/>
          <a:p>
            <a:pPr marL="914400" indent="-914400">
              <a:buFont typeface="Arial" pitchFamily="34" charset="0"/>
              <a:buAutoNum type="alphaUcPeriod"/>
            </a:pPr>
            <a:r>
              <a:rPr lang="en-SG" sz="5400" dirty="0"/>
              <a:t> yes</a:t>
            </a:r>
          </a:p>
          <a:p>
            <a:pPr marL="914400" indent="-914400">
              <a:buFont typeface="Arial" pitchFamily="34" charset="0"/>
              <a:buAutoNum type="alphaUcPeriod"/>
            </a:pPr>
            <a:r>
              <a:rPr lang="en-SG" sz="5400" dirty="0"/>
              <a:t> no</a:t>
            </a:r>
          </a:p>
          <a:p>
            <a:pPr marL="914400" indent="-914400">
              <a:buFont typeface="Arial" pitchFamily="34" charset="0"/>
              <a:buAutoNum type="alphaUcPeriod"/>
            </a:pPr>
            <a:r>
              <a:rPr lang="en-US" sz="5400" dirty="0"/>
              <a:t>maybe</a:t>
            </a:r>
            <a:endParaRPr lang="en-SG" sz="5400" dirty="0"/>
          </a:p>
        </p:txBody>
      </p:sp>
    </p:spTree>
    <p:custDataLst>
      <p:tags r:id="rId1"/>
    </p:custDataLst>
    <p:extLst>
      <p:ext uri="{BB962C8B-B14F-4D97-AF65-F5344CB8AC3E}">
        <p14:creationId xmlns:p14="http://schemas.microsoft.com/office/powerpoint/2010/main" val="389682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3600" dirty="0"/>
              <a:t> corroboration …</a:t>
            </a:r>
          </a:p>
        </p:txBody>
      </p:sp>
      <p:sp>
        <p:nvSpPr>
          <p:cNvPr id="4" name="Content Placeholder 3"/>
          <p:cNvSpPr>
            <a:spLocks noGrp="1"/>
          </p:cNvSpPr>
          <p:nvPr>
            <p:ph idx="1"/>
          </p:nvPr>
        </p:nvSpPr>
        <p:spPr/>
        <p:txBody>
          <a:bodyPr>
            <a:normAutofit fontScale="92500" lnSpcReduction="10000"/>
          </a:bodyPr>
          <a:lstStyle/>
          <a:p>
            <a:r>
              <a:rPr lang="en-SG" dirty="0"/>
              <a:t>the archaeological record, impressive as it may be ...</a:t>
            </a:r>
          </a:p>
          <a:p>
            <a:endParaRPr lang="en-SG" dirty="0"/>
          </a:p>
          <a:p>
            <a:r>
              <a:rPr lang="en-SG" dirty="0"/>
              <a:t> does NOT speak for itself …</a:t>
            </a:r>
          </a:p>
          <a:p>
            <a:endParaRPr lang="en-SG" dirty="0"/>
          </a:p>
          <a:p>
            <a:r>
              <a:rPr lang="en-SG" dirty="0"/>
              <a:t>you still need other sources to read alongside such materials …</a:t>
            </a:r>
          </a:p>
          <a:p>
            <a:endParaRPr lang="en-SG" dirty="0"/>
          </a:p>
          <a:p>
            <a:r>
              <a:rPr lang="en-SG" dirty="0"/>
              <a:t>one of which, is the Sulalat … </a:t>
            </a:r>
          </a:p>
          <a:p>
            <a:endParaRPr lang="en-SG" dirty="0"/>
          </a:p>
          <a:p>
            <a:endParaRPr lang="en-SG" dirty="0"/>
          </a:p>
        </p:txBody>
      </p:sp>
    </p:spTree>
    <p:extLst>
      <p:ext uri="{BB962C8B-B14F-4D97-AF65-F5344CB8AC3E}">
        <p14:creationId xmlns:p14="http://schemas.microsoft.com/office/powerpoint/2010/main" val="170498611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recap ++</a:t>
            </a:r>
          </a:p>
        </p:txBody>
      </p:sp>
      <p:sp>
        <p:nvSpPr>
          <p:cNvPr id="4" name="Content Placeholder 3"/>
          <p:cNvSpPr>
            <a:spLocks noGrp="1"/>
          </p:cNvSpPr>
          <p:nvPr>
            <p:ph idx="1"/>
          </p:nvPr>
        </p:nvSpPr>
        <p:spPr>
          <a:xfrm>
            <a:off x="539552" y="1340768"/>
            <a:ext cx="8229600" cy="4525963"/>
          </a:xfrm>
        </p:spPr>
        <p:txBody>
          <a:bodyPr>
            <a:normAutofit/>
          </a:bodyPr>
          <a:lstStyle/>
          <a:p>
            <a:pPr>
              <a:buNone/>
            </a:pPr>
            <a:endParaRPr lang="en-SG" dirty="0"/>
          </a:p>
          <a:p>
            <a:pPr>
              <a:buNone/>
            </a:pPr>
            <a:endParaRPr lang="en-SG" dirty="0"/>
          </a:p>
          <a:p>
            <a:pPr algn="ctr">
              <a:buNone/>
            </a:pPr>
            <a:r>
              <a:rPr lang="en-SG" sz="4800" dirty="0"/>
              <a:t>in the course of having these conversations, we will be </a:t>
            </a:r>
            <a:r>
              <a:rPr lang="en-SG" sz="4800" b="1" dirty="0">
                <a:solidFill>
                  <a:schemeClr val="bg2">
                    <a:lumMod val="50000"/>
                  </a:schemeClr>
                </a:solidFill>
              </a:rPr>
              <a:t>imagining</a:t>
            </a:r>
            <a:r>
              <a:rPr lang="en-SG" sz="4800" dirty="0"/>
              <a:t> </a:t>
            </a:r>
            <a:r>
              <a:rPr lang="en-SG" sz="4800" i="1" dirty="0">
                <a:solidFill>
                  <a:srgbClr val="0070C0"/>
                </a:solidFill>
              </a:rPr>
              <a:t>Singapore</a:t>
            </a:r>
            <a:r>
              <a:rPr lang="en-SG" sz="4800" dirty="0"/>
              <a:t>’s pasts …</a:t>
            </a:r>
          </a:p>
          <a:p>
            <a:pPr>
              <a:buNone/>
            </a:pPr>
            <a:endParaRPr lang="en-SG" dirty="0"/>
          </a:p>
        </p:txBody>
      </p:sp>
    </p:spTree>
    <p:extLst>
      <p:ext uri="{BB962C8B-B14F-4D97-AF65-F5344CB8AC3E}">
        <p14:creationId xmlns:p14="http://schemas.microsoft.com/office/powerpoint/2010/main" val="3320442094"/>
      </p:ext>
    </p:extLst>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635" y="2132856"/>
            <a:ext cx="7317105" cy="1325562"/>
          </a:xfrm>
        </p:spPr>
        <p:txBody>
          <a:bodyPr>
            <a:normAutofit/>
          </a:bodyPr>
          <a:lstStyle/>
          <a:p>
            <a:pPr algn="ctr"/>
            <a:r>
              <a:rPr lang="en-US" sz="4800" b="1" dirty="0"/>
              <a:t>Question and </a:t>
            </a:r>
            <a:r>
              <a:rPr lang="en-US" sz="4800" b="1" dirty="0">
                <a:solidFill>
                  <a:srgbClr val="0070C0"/>
                </a:solidFill>
              </a:rPr>
              <a:t>Response</a:t>
            </a:r>
          </a:p>
        </p:txBody>
      </p:sp>
    </p:spTree>
    <p:extLst>
      <p:ext uri="{BB962C8B-B14F-4D97-AF65-F5344CB8AC3E}">
        <p14:creationId xmlns:p14="http://schemas.microsoft.com/office/powerpoint/2010/main" val="3511404510"/>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3600" dirty="0"/>
              <a:t> interpreting Singapore’s past …</a:t>
            </a:r>
          </a:p>
        </p:txBody>
      </p:sp>
      <p:sp>
        <p:nvSpPr>
          <p:cNvPr id="4" name="Content Placeholder 3"/>
          <p:cNvSpPr>
            <a:spLocks noGrp="1"/>
          </p:cNvSpPr>
          <p:nvPr>
            <p:ph idx="1"/>
          </p:nvPr>
        </p:nvSpPr>
        <p:spPr/>
        <p:txBody>
          <a:bodyPr>
            <a:normAutofit/>
          </a:bodyPr>
          <a:lstStyle/>
          <a:p>
            <a:endParaRPr lang="en-SG" dirty="0"/>
          </a:p>
          <a:p>
            <a:r>
              <a:rPr lang="en-SG" dirty="0"/>
              <a:t>based on two sets of sources ...</a:t>
            </a:r>
          </a:p>
          <a:p>
            <a:endParaRPr lang="en-SG" dirty="0"/>
          </a:p>
          <a:p>
            <a:r>
              <a:rPr lang="en-SG" dirty="0"/>
              <a:t>very different sources ... </a:t>
            </a:r>
          </a:p>
          <a:p>
            <a:endParaRPr lang="en-SG" dirty="0"/>
          </a:p>
          <a:p>
            <a:r>
              <a:rPr lang="en-SG" dirty="0"/>
              <a:t>human activity on this island does stretch back at least 700 years …</a:t>
            </a:r>
          </a:p>
          <a:p>
            <a:pPr>
              <a:buNone/>
            </a:pPr>
            <a:endParaRPr lang="en-SG" dirty="0"/>
          </a:p>
          <a:p>
            <a:endParaRPr lang="en-SG" dirty="0"/>
          </a:p>
        </p:txBody>
      </p:sp>
    </p:spTree>
    <p:extLst>
      <p:ext uri="{BB962C8B-B14F-4D97-AF65-F5344CB8AC3E}">
        <p14:creationId xmlns:p14="http://schemas.microsoft.com/office/powerpoint/2010/main" val="8856234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a:xfrm>
            <a:off x="457200" y="274638"/>
            <a:ext cx="8229600" cy="1143000"/>
          </a:xfrm>
        </p:spPr>
        <p:txBody>
          <a:bodyPr>
            <a:noAutofit/>
          </a:bodyPr>
          <a:lstStyle/>
          <a:p>
            <a:r>
              <a:rPr lang="en-SG" sz="2800" dirty="0"/>
              <a:t>is this past, particularly the 14</a:t>
            </a:r>
            <a:r>
              <a:rPr lang="en-SG" sz="2800" baseline="30000" dirty="0"/>
              <a:t>th</a:t>
            </a:r>
            <a:r>
              <a:rPr lang="en-SG" sz="2800" dirty="0"/>
              <a:t> century, </a:t>
            </a:r>
            <a:br>
              <a:rPr lang="en-SG" sz="2800" dirty="0"/>
            </a:br>
            <a:r>
              <a:rPr lang="en-SG" sz="2800" dirty="0"/>
              <a:t>part of Singapore’s story?</a:t>
            </a:r>
          </a:p>
        </p:txBody>
      </p:sp>
      <p:sp>
        <p:nvSpPr>
          <p:cNvPr id="3" name="TPAnswers"/>
          <p:cNvSpPr>
            <a:spLocks noGrp="1"/>
          </p:cNvSpPr>
          <p:nvPr>
            <p:ph type="body" idx="1"/>
            <p:custDataLst>
              <p:tags r:id="rId2"/>
            </p:custDataLst>
          </p:nvPr>
        </p:nvSpPr>
        <p:spPr>
          <a:xfrm>
            <a:off x="457200" y="2348880"/>
            <a:ext cx="4114800" cy="4641379"/>
          </a:xfrm>
        </p:spPr>
        <p:txBody>
          <a:bodyPr>
            <a:normAutofit/>
          </a:bodyPr>
          <a:lstStyle/>
          <a:p>
            <a:pPr marL="914400" indent="-914400">
              <a:buFont typeface="Arial" pitchFamily="34" charset="0"/>
              <a:buAutoNum type="alphaUcPeriod"/>
            </a:pPr>
            <a:r>
              <a:rPr lang="en-SG" sz="5400" dirty="0"/>
              <a:t> yes</a:t>
            </a:r>
          </a:p>
          <a:p>
            <a:pPr marL="914400" indent="-914400">
              <a:buFont typeface="Arial" pitchFamily="34" charset="0"/>
              <a:buAutoNum type="alphaUcPeriod"/>
            </a:pPr>
            <a:r>
              <a:rPr lang="en-SG" sz="5400" dirty="0"/>
              <a:t> no</a:t>
            </a:r>
          </a:p>
          <a:p>
            <a:pPr marL="914400" indent="-914400">
              <a:buFont typeface="Arial" pitchFamily="34" charset="0"/>
              <a:buAutoNum type="alphaUcPeriod"/>
            </a:pPr>
            <a:r>
              <a:rPr lang="en-SG" sz="5400" dirty="0"/>
              <a:t>depends</a:t>
            </a:r>
          </a:p>
        </p:txBody>
      </p:sp>
    </p:spTree>
    <p:custDataLst>
      <p:tags r:id="rId1"/>
    </p:custDataLst>
    <p:extLst>
      <p:ext uri="{BB962C8B-B14F-4D97-AF65-F5344CB8AC3E}">
        <p14:creationId xmlns:p14="http://schemas.microsoft.com/office/powerpoint/2010/main" val="38409845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a:xfrm>
            <a:off x="457200" y="274638"/>
            <a:ext cx="8229600" cy="1143000"/>
          </a:xfrm>
        </p:spPr>
        <p:txBody>
          <a:bodyPr>
            <a:noAutofit/>
          </a:bodyPr>
          <a:lstStyle/>
          <a:p>
            <a:r>
              <a:rPr lang="en-SG" sz="2800" dirty="0"/>
              <a:t>is this past, particularly the 14</a:t>
            </a:r>
            <a:r>
              <a:rPr lang="en-SG" sz="2800" baseline="30000" dirty="0"/>
              <a:t>th</a:t>
            </a:r>
            <a:r>
              <a:rPr lang="en-SG" sz="2800" dirty="0"/>
              <a:t> century, </a:t>
            </a:r>
            <a:br>
              <a:rPr lang="en-SG" sz="2800" dirty="0"/>
            </a:br>
            <a:r>
              <a:rPr lang="en-SG" sz="2800" dirty="0"/>
              <a:t>part of the Republic of Singapore’s story?</a:t>
            </a:r>
          </a:p>
        </p:txBody>
      </p:sp>
      <p:sp>
        <p:nvSpPr>
          <p:cNvPr id="3" name="TPAnswers"/>
          <p:cNvSpPr>
            <a:spLocks noGrp="1"/>
          </p:cNvSpPr>
          <p:nvPr>
            <p:ph type="body" idx="1"/>
            <p:custDataLst>
              <p:tags r:id="rId2"/>
            </p:custDataLst>
          </p:nvPr>
        </p:nvSpPr>
        <p:spPr>
          <a:xfrm>
            <a:off x="445089" y="2492896"/>
            <a:ext cx="4114800" cy="4641379"/>
          </a:xfrm>
        </p:spPr>
        <p:txBody>
          <a:bodyPr>
            <a:normAutofit/>
          </a:bodyPr>
          <a:lstStyle/>
          <a:p>
            <a:pPr marL="914400" indent="-914400">
              <a:buFont typeface="Arial" pitchFamily="34" charset="0"/>
              <a:buAutoNum type="alphaUcPeriod"/>
            </a:pPr>
            <a:r>
              <a:rPr lang="en-SG" sz="5400" dirty="0"/>
              <a:t> yes</a:t>
            </a:r>
          </a:p>
          <a:p>
            <a:pPr marL="914400" indent="-914400">
              <a:buFont typeface="Arial" pitchFamily="34" charset="0"/>
              <a:buAutoNum type="alphaUcPeriod"/>
            </a:pPr>
            <a:r>
              <a:rPr lang="en-SG" sz="5400" dirty="0"/>
              <a:t> no</a:t>
            </a:r>
          </a:p>
          <a:p>
            <a:pPr marL="914400" indent="-914400">
              <a:buFont typeface="Arial" pitchFamily="34" charset="0"/>
              <a:buAutoNum type="alphaUcPeriod"/>
            </a:pPr>
            <a:r>
              <a:rPr lang="en-SG" sz="5400" dirty="0"/>
              <a:t>depends</a:t>
            </a:r>
          </a:p>
        </p:txBody>
      </p:sp>
    </p:spTree>
    <p:custDataLst>
      <p:tags r:id="rId1"/>
    </p:custDataLst>
    <p:extLst>
      <p:ext uri="{BB962C8B-B14F-4D97-AF65-F5344CB8AC3E}">
        <p14:creationId xmlns:p14="http://schemas.microsoft.com/office/powerpoint/2010/main" val="1886621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a:xfrm>
            <a:off x="457200" y="274638"/>
            <a:ext cx="8229600" cy="1143000"/>
          </a:xfrm>
        </p:spPr>
        <p:txBody>
          <a:bodyPr>
            <a:noAutofit/>
          </a:bodyPr>
          <a:lstStyle/>
          <a:p>
            <a:r>
              <a:rPr lang="en-SG" sz="2800" dirty="0"/>
              <a:t>does Singapura have anything to do with Singapore?   </a:t>
            </a:r>
          </a:p>
        </p:txBody>
      </p:sp>
      <p:sp>
        <p:nvSpPr>
          <p:cNvPr id="3" name="TPAnswers"/>
          <p:cNvSpPr>
            <a:spLocks noGrp="1"/>
          </p:cNvSpPr>
          <p:nvPr>
            <p:ph type="body" idx="1"/>
            <p:custDataLst>
              <p:tags r:id="rId2"/>
            </p:custDataLst>
          </p:nvPr>
        </p:nvSpPr>
        <p:spPr>
          <a:xfrm>
            <a:off x="457200" y="2420888"/>
            <a:ext cx="4114800" cy="4641379"/>
          </a:xfrm>
        </p:spPr>
        <p:txBody>
          <a:bodyPr>
            <a:normAutofit/>
          </a:bodyPr>
          <a:lstStyle/>
          <a:p>
            <a:pPr marL="914400" indent="-914400">
              <a:buFont typeface="Arial" pitchFamily="34" charset="0"/>
              <a:buAutoNum type="alphaUcPeriod"/>
            </a:pPr>
            <a:r>
              <a:rPr lang="en-SG" sz="5400" dirty="0"/>
              <a:t> yes</a:t>
            </a:r>
          </a:p>
          <a:p>
            <a:pPr marL="914400" indent="-914400">
              <a:buFont typeface="Arial" pitchFamily="34" charset="0"/>
              <a:buAutoNum type="alphaUcPeriod"/>
            </a:pPr>
            <a:r>
              <a:rPr lang="en-SG" sz="5400" dirty="0"/>
              <a:t> no</a:t>
            </a:r>
          </a:p>
          <a:p>
            <a:pPr marL="914400" indent="-914400">
              <a:buFont typeface="Arial" pitchFamily="34" charset="0"/>
              <a:buAutoNum type="alphaUcPeriod"/>
            </a:pPr>
            <a:r>
              <a:rPr lang="en-SG" sz="5400" dirty="0"/>
              <a:t>hmm ..</a:t>
            </a:r>
          </a:p>
        </p:txBody>
      </p:sp>
    </p:spTree>
    <p:custDataLst>
      <p:tags r:id="rId1"/>
    </p:custDataLst>
    <p:extLst>
      <p:ext uri="{BB962C8B-B14F-4D97-AF65-F5344CB8AC3E}">
        <p14:creationId xmlns:p14="http://schemas.microsoft.com/office/powerpoint/2010/main" val="3269007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3600" dirty="0"/>
              <a:t> interpreting Singapore’s past …</a:t>
            </a:r>
          </a:p>
        </p:txBody>
      </p:sp>
      <p:sp>
        <p:nvSpPr>
          <p:cNvPr id="4" name="Content Placeholder 3"/>
          <p:cNvSpPr>
            <a:spLocks noGrp="1"/>
          </p:cNvSpPr>
          <p:nvPr>
            <p:ph idx="1"/>
          </p:nvPr>
        </p:nvSpPr>
        <p:spPr/>
        <p:txBody>
          <a:bodyPr>
            <a:normAutofit/>
          </a:bodyPr>
          <a:lstStyle/>
          <a:p>
            <a:endParaRPr lang="en-SG" dirty="0"/>
          </a:p>
          <a:p>
            <a:r>
              <a:rPr lang="en-SG" dirty="0"/>
              <a:t>what then of Kwa, </a:t>
            </a:r>
            <a:r>
              <a:rPr lang="en-SG" dirty="0" err="1"/>
              <a:t>Heng</a:t>
            </a:r>
            <a:r>
              <a:rPr lang="en-SG" dirty="0"/>
              <a:t> and Tan’s efforts in writing ‘A 700 year history of Singapore’?</a:t>
            </a:r>
          </a:p>
          <a:p>
            <a:endParaRPr lang="en-SG" dirty="0"/>
          </a:p>
          <a:p>
            <a:r>
              <a:rPr lang="en-SG" dirty="0"/>
              <a:t>would you advise them differently?</a:t>
            </a:r>
          </a:p>
          <a:p>
            <a:endParaRPr lang="en-SG" dirty="0"/>
          </a:p>
          <a:p>
            <a:r>
              <a:rPr lang="en-SG" dirty="0"/>
              <a:t>why? or why not?</a:t>
            </a:r>
          </a:p>
          <a:p>
            <a:endParaRPr lang="en-SG" dirty="0"/>
          </a:p>
          <a:p>
            <a:endParaRPr lang="en-SG" dirty="0"/>
          </a:p>
        </p:txBody>
      </p:sp>
    </p:spTree>
    <p:extLst>
      <p:ext uri="{BB962C8B-B14F-4D97-AF65-F5344CB8AC3E}">
        <p14:creationId xmlns:p14="http://schemas.microsoft.com/office/powerpoint/2010/main" val="358744867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3600" dirty="0"/>
              <a:t> interpreting Singapore’s past …</a:t>
            </a:r>
          </a:p>
        </p:txBody>
      </p:sp>
      <p:sp>
        <p:nvSpPr>
          <p:cNvPr id="4" name="Content Placeholder 3"/>
          <p:cNvSpPr>
            <a:spLocks noGrp="1"/>
          </p:cNvSpPr>
          <p:nvPr>
            <p:ph idx="1"/>
          </p:nvPr>
        </p:nvSpPr>
        <p:spPr/>
        <p:txBody>
          <a:bodyPr>
            <a:normAutofit fontScale="92500" lnSpcReduction="10000"/>
          </a:bodyPr>
          <a:lstStyle/>
          <a:p>
            <a:endParaRPr lang="en-SG" dirty="0"/>
          </a:p>
          <a:p>
            <a:r>
              <a:rPr lang="en-SG" dirty="0"/>
              <a:t>if there is substantive </a:t>
            </a:r>
            <a:r>
              <a:rPr lang="en-SG" b="1" dirty="0"/>
              <a:t>disagreement</a:t>
            </a:r>
            <a:r>
              <a:rPr lang="en-SG" dirty="0"/>
              <a:t> with them about their </a:t>
            </a:r>
            <a:r>
              <a:rPr lang="en-SG" dirty="0">
                <a:solidFill>
                  <a:srgbClr val="FF0000"/>
                </a:solidFill>
              </a:rPr>
              <a:t>“extension of Singapore’s story” </a:t>
            </a:r>
            <a:r>
              <a:rPr lang="en-SG" dirty="0"/>
              <a:t>…</a:t>
            </a:r>
          </a:p>
          <a:p>
            <a:endParaRPr lang="en-SG" dirty="0"/>
          </a:p>
          <a:p>
            <a:r>
              <a:rPr lang="en-SG" dirty="0"/>
              <a:t>in history, we call this a </a:t>
            </a:r>
            <a:r>
              <a:rPr lang="en-SG" b="1" dirty="0" err="1"/>
              <a:t>historiographical</a:t>
            </a:r>
            <a:r>
              <a:rPr lang="en-SG" b="1" dirty="0"/>
              <a:t> disagreement</a:t>
            </a:r>
            <a:r>
              <a:rPr lang="en-SG" dirty="0"/>
              <a:t> or difference …</a:t>
            </a:r>
          </a:p>
          <a:p>
            <a:endParaRPr lang="en-SG" dirty="0"/>
          </a:p>
          <a:p>
            <a:r>
              <a:rPr lang="en-SG" dirty="0"/>
              <a:t>do realise that it is quite difficult to resolve/reconcile these types of disagreements …</a:t>
            </a:r>
          </a:p>
          <a:p>
            <a:endParaRPr lang="en-SG" dirty="0"/>
          </a:p>
          <a:p>
            <a:endParaRPr lang="en-SG" dirty="0"/>
          </a:p>
          <a:p>
            <a:endParaRPr lang="en-SG" dirty="0"/>
          </a:p>
        </p:txBody>
      </p:sp>
    </p:spTree>
    <p:extLst>
      <p:ext uri="{BB962C8B-B14F-4D97-AF65-F5344CB8AC3E}">
        <p14:creationId xmlns:p14="http://schemas.microsoft.com/office/powerpoint/2010/main" val="168905875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3600" dirty="0"/>
              <a:t> some concepts to note …</a:t>
            </a:r>
          </a:p>
        </p:txBody>
      </p:sp>
      <p:sp>
        <p:nvSpPr>
          <p:cNvPr id="4" name="Content Placeholder 3"/>
          <p:cNvSpPr>
            <a:spLocks noGrp="1"/>
          </p:cNvSpPr>
          <p:nvPr>
            <p:ph idx="1"/>
          </p:nvPr>
        </p:nvSpPr>
        <p:spPr/>
        <p:txBody>
          <a:bodyPr>
            <a:normAutofit fontScale="92500"/>
          </a:bodyPr>
          <a:lstStyle/>
          <a:p>
            <a:endParaRPr lang="en-SG" dirty="0"/>
          </a:p>
          <a:p>
            <a:r>
              <a:rPr lang="en-SG" b="1" dirty="0"/>
              <a:t>a historiographical difference </a:t>
            </a:r>
            <a:r>
              <a:rPr lang="en-SG" dirty="0"/>
              <a:t>that has emerged in this module? </a:t>
            </a:r>
          </a:p>
          <a:p>
            <a:endParaRPr lang="en-US" dirty="0"/>
          </a:p>
          <a:p>
            <a:r>
              <a:rPr lang="en-US" dirty="0"/>
              <a:t>Turnbull’s(Lee 1997) understanding of Singapore’s past </a:t>
            </a:r>
            <a:r>
              <a:rPr lang="en-US" dirty="0">
                <a:solidFill>
                  <a:srgbClr val="00B050"/>
                </a:solidFill>
              </a:rPr>
              <a:t>(it begins in  1819)…</a:t>
            </a:r>
          </a:p>
          <a:p>
            <a:endParaRPr lang="en-US" dirty="0"/>
          </a:p>
          <a:p>
            <a:r>
              <a:rPr lang="en-US" dirty="0"/>
              <a:t>and of course, </a:t>
            </a:r>
            <a:r>
              <a:rPr lang="en-US" dirty="0" err="1">
                <a:solidFill>
                  <a:srgbClr val="FF0000"/>
                </a:solidFill>
              </a:rPr>
              <a:t>Miksic’s</a:t>
            </a:r>
            <a:r>
              <a:rPr lang="en-US" dirty="0">
                <a:solidFill>
                  <a:srgbClr val="FF0000"/>
                </a:solidFill>
              </a:rPr>
              <a:t> take</a:t>
            </a:r>
            <a:r>
              <a:rPr lang="en-US" dirty="0"/>
              <a:t> </a:t>
            </a:r>
            <a:r>
              <a:rPr lang="en-US" dirty="0">
                <a:solidFill>
                  <a:srgbClr val="00B050"/>
                </a:solidFill>
              </a:rPr>
              <a:t>(in the 14</a:t>
            </a:r>
            <a:r>
              <a:rPr lang="en-US" baseline="30000" dirty="0">
                <a:solidFill>
                  <a:srgbClr val="00B050"/>
                </a:solidFill>
              </a:rPr>
              <a:t>th</a:t>
            </a:r>
            <a:r>
              <a:rPr lang="en-US" dirty="0">
                <a:solidFill>
                  <a:srgbClr val="00B050"/>
                </a:solidFill>
              </a:rPr>
              <a:t> century)</a:t>
            </a:r>
            <a:r>
              <a:rPr lang="en-US" dirty="0"/>
              <a:t>… </a:t>
            </a:r>
            <a:endParaRPr lang="en-SG" dirty="0"/>
          </a:p>
          <a:p>
            <a:pPr marL="0" indent="0">
              <a:buNone/>
            </a:pPr>
            <a:endParaRPr lang="en-SG" dirty="0"/>
          </a:p>
          <a:p>
            <a:endParaRPr lang="en-SG" dirty="0"/>
          </a:p>
          <a:p>
            <a:endParaRPr lang="en-SG" dirty="0"/>
          </a:p>
        </p:txBody>
      </p:sp>
    </p:spTree>
    <p:extLst>
      <p:ext uri="{BB962C8B-B14F-4D97-AF65-F5344CB8AC3E}">
        <p14:creationId xmlns:p14="http://schemas.microsoft.com/office/powerpoint/2010/main" val="377678917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historiographical difference </a:t>
            </a:r>
          </a:p>
        </p:txBody>
      </p:sp>
      <p:sp>
        <p:nvSpPr>
          <p:cNvPr id="5" name="Text Placeholder 4"/>
          <p:cNvSpPr>
            <a:spLocks noGrp="1"/>
          </p:cNvSpPr>
          <p:nvPr>
            <p:ph type="body" idx="1"/>
          </p:nvPr>
        </p:nvSpPr>
        <p:spPr/>
        <p:txBody>
          <a:bodyPr>
            <a:normAutofit/>
          </a:bodyPr>
          <a:lstStyle/>
          <a:p>
            <a:pPr algn="ctr"/>
            <a:r>
              <a:rPr lang="en-US" sz="2701" dirty="0">
                <a:solidFill>
                  <a:srgbClr val="0070C0"/>
                </a:solidFill>
              </a:rPr>
              <a:t>Turnbull (Lee 1997) </a:t>
            </a:r>
          </a:p>
        </p:txBody>
      </p:sp>
      <p:sp>
        <p:nvSpPr>
          <p:cNvPr id="6" name="Content Placeholder 5"/>
          <p:cNvSpPr>
            <a:spLocks noGrp="1"/>
          </p:cNvSpPr>
          <p:nvPr>
            <p:ph sz="half" idx="2"/>
          </p:nvPr>
        </p:nvSpPr>
        <p:spPr>
          <a:xfrm>
            <a:off x="457200" y="2313984"/>
            <a:ext cx="4040188" cy="4134445"/>
          </a:xfrm>
        </p:spPr>
        <p:txBody>
          <a:bodyPr>
            <a:normAutofit fontScale="92500" lnSpcReduction="10000"/>
          </a:bodyPr>
          <a:lstStyle/>
          <a:p>
            <a:r>
              <a:rPr lang="en-US" dirty="0">
                <a:solidFill>
                  <a:srgbClr val="0070C0"/>
                </a:solidFill>
              </a:rPr>
              <a:t>human activity since 1819 …</a:t>
            </a:r>
          </a:p>
          <a:p>
            <a:endParaRPr lang="en-US" dirty="0">
              <a:solidFill>
                <a:srgbClr val="0070C0"/>
              </a:solidFill>
            </a:endParaRPr>
          </a:p>
          <a:p>
            <a:endParaRPr lang="en-US" dirty="0">
              <a:solidFill>
                <a:srgbClr val="0070C0"/>
              </a:solidFill>
            </a:endParaRPr>
          </a:p>
          <a:p>
            <a:r>
              <a:rPr lang="en-US" dirty="0">
                <a:solidFill>
                  <a:srgbClr val="0070C0"/>
                </a:solidFill>
              </a:rPr>
              <a:t>sources: colonial documents</a:t>
            </a:r>
          </a:p>
          <a:p>
            <a:endParaRPr lang="en-US" dirty="0">
              <a:solidFill>
                <a:srgbClr val="0070C0"/>
              </a:solidFill>
            </a:endParaRPr>
          </a:p>
          <a:p>
            <a:endParaRPr lang="en-US" dirty="0">
              <a:solidFill>
                <a:srgbClr val="0070C0"/>
              </a:solidFill>
            </a:endParaRPr>
          </a:p>
          <a:p>
            <a:r>
              <a:rPr lang="en-US" dirty="0">
                <a:solidFill>
                  <a:srgbClr val="0070C0"/>
                </a:solidFill>
              </a:rPr>
              <a:t>dominant since 1960s …</a:t>
            </a:r>
          </a:p>
          <a:p>
            <a:endParaRPr lang="en-US" dirty="0">
              <a:solidFill>
                <a:srgbClr val="0070C0"/>
              </a:solidFill>
            </a:endParaRPr>
          </a:p>
          <a:p>
            <a:endParaRPr lang="en-US" dirty="0">
              <a:solidFill>
                <a:srgbClr val="0070C0"/>
              </a:solidFill>
            </a:endParaRPr>
          </a:p>
          <a:p>
            <a:r>
              <a:rPr lang="en-US" dirty="0">
                <a:solidFill>
                  <a:srgbClr val="0070C0"/>
                </a:solidFill>
              </a:rPr>
              <a:t>links Singapore to the outside (Britain)</a:t>
            </a:r>
          </a:p>
          <a:p>
            <a:pPr marL="0" indent="0">
              <a:buNone/>
            </a:pPr>
            <a:endParaRPr lang="en-US" dirty="0">
              <a:solidFill>
                <a:srgbClr val="0070C0"/>
              </a:solidFill>
            </a:endParaRPr>
          </a:p>
        </p:txBody>
      </p:sp>
      <p:sp>
        <p:nvSpPr>
          <p:cNvPr id="7" name="Text Placeholder 6"/>
          <p:cNvSpPr>
            <a:spLocks noGrp="1"/>
          </p:cNvSpPr>
          <p:nvPr>
            <p:ph type="body" sz="quarter" idx="3"/>
          </p:nvPr>
        </p:nvSpPr>
        <p:spPr/>
        <p:txBody>
          <a:bodyPr>
            <a:normAutofit/>
          </a:bodyPr>
          <a:lstStyle/>
          <a:p>
            <a:pPr algn="ctr"/>
            <a:r>
              <a:rPr lang="en-US" sz="2701" dirty="0" err="1">
                <a:solidFill>
                  <a:srgbClr val="00B050"/>
                </a:solidFill>
              </a:rPr>
              <a:t>Miksic</a:t>
            </a:r>
            <a:endParaRPr lang="en-US" sz="2701" dirty="0">
              <a:solidFill>
                <a:srgbClr val="00B050"/>
              </a:solidFill>
            </a:endParaRPr>
          </a:p>
        </p:txBody>
      </p:sp>
      <p:sp>
        <p:nvSpPr>
          <p:cNvPr id="8" name="Content Placeholder 7"/>
          <p:cNvSpPr>
            <a:spLocks noGrp="1"/>
          </p:cNvSpPr>
          <p:nvPr>
            <p:ph sz="quarter" idx="4"/>
          </p:nvPr>
        </p:nvSpPr>
        <p:spPr>
          <a:xfrm>
            <a:off x="4788024" y="2313984"/>
            <a:ext cx="3532790" cy="4016970"/>
          </a:xfrm>
        </p:spPr>
        <p:txBody>
          <a:bodyPr>
            <a:normAutofit fontScale="25000" lnSpcReduction="20000"/>
          </a:bodyPr>
          <a:lstStyle/>
          <a:p>
            <a:r>
              <a:rPr lang="en-US" sz="9600" dirty="0">
                <a:solidFill>
                  <a:srgbClr val="00B050"/>
                </a:solidFill>
              </a:rPr>
              <a:t>human activity since 14</a:t>
            </a:r>
            <a:r>
              <a:rPr lang="en-US" sz="9600" baseline="30000" dirty="0">
                <a:solidFill>
                  <a:srgbClr val="00B050"/>
                </a:solidFill>
              </a:rPr>
              <a:t>th</a:t>
            </a:r>
            <a:r>
              <a:rPr lang="en-US" sz="9600" dirty="0">
                <a:solidFill>
                  <a:srgbClr val="00B050"/>
                </a:solidFill>
              </a:rPr>
              <a:t> century …</a:t>
            </a:r>
          </a:p>
          <a:p>
            <a:endParaRPr lang="en-US" sz="9600" dirty="0">
              <a:solidFill>
                <a:srgbClr val="00B050"/>
              </a:solidFill>
            </a:endParaRPr>
          </a:p>
          <a:p>
            <a:r>
              <a:rPr lang="en-US" sz="9600" dirty="0">
                <a:solidFill>
                  <a:srgbClr val="00B050"/>
                </a:solidFill>
              </a:rPr>
              <a:t>sources: archaeological, literary (</a:t>
            </a:r>
            <a:r>
              <a:rPr lang="en-US" sz="9600" dirty="0" err="1">
                <a:solidFill>
                  <a:srgbClr val="00B050"/>
                </a:solidFill>
              </a:rPr>
              <a:t>Sulalat</a:t>
            </a:r>
            <a:r>
              <a:rPr lang="en-US" sz="9600" dirty="0">
                <a:solidFill>
                  <a:srgbClr val="00B050"/>
                </a:solidFill>
              </a:rPr>
              <a:t>) and some others (Chinese)…</a:t>
            </a:r>
          </a:p>
          <a:p>
            <a:endParaRPr lang="en-US" sz="9600" dirty="0">
              <a:solidFill>
                <a:srgbClr val="00B050"/>
              </a:solidFill>
            </a:endParaRPr>
          </a:p>
          <a:p>
            <a:r>
              <a:rPr lang="en-US" sz="9600" dirty="0">
                <a:solidFill>
                  <a:srgbClr val="00B050"/>
                </a:solidFill>
              </a:rPr>
              <a:t>emerged between mid-1980s and 1997 …</a:t>
            </a:r>
          </a:p>
          <a:p>
            <a:endParaRPr lang="en-US" sz="9600" dirty="0">
              <a:solidFill>
                <a:srgbClr val="00B050"/>
              </a:solidFill>
            </a:endParaRPr>
          </a:p>
          <a:p>
            <a:r>
              <a:rPr lang="en-US" sz="9600" dirty="0">
                <a:solidFill>
                  <a:srgbClr val="00B050"/>
                </a:solidFill>
              </a:rPr>
              <a:t>links Singapore to the outside (regional and transoceanic*)</a:t>
            </a:r>
          </a:p>
        </p:txBody>
      </p:sp>
    </p:spTree>
    <p:extLst>
      <p:ext uri="{BB962C8B-B14F-4D97-AF65-F5344CB8AC3E}">
        <p14:creationId xmlns:p14="http://schemas.microsoft.com/office/powerpoint/2010/main" val="1894654924"/>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Effect transition="in" filter="fade">
                                      <p:cBhvr>
                                        <p:cTn id="32" dur="500"/>
                                        <p:tgtEl>
                                          <p:spTgt spid="6">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500"/>
                                        <p:tgtEl>
                                          <p:spTgt spid="8">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4" end="4"/>
                                            </p:txEl>
                                          </p:spTgt>
                                        </p:tgtEl>
                                        <p:attrNameLst>
                                          <p:attrName>style.visibility</p:attrName>
                                        </p:attrNameLst>
                                      </p:cBhvr>
                                      <p:to>
                                        <p:strVal val="visible"/>
                                      </p:to>
                                    </p:set>
                                    <p:animEffect transition="in" filter="fade">
                                      <p:cBhvr>
                                        <p:cTn id="47" dur="500"/>
                                        <p:tgtEl>
                                          <p:spTgt spid="8">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xEl>
                                              <p:pRg st="6" end="6"/>
                                            </p:txEl>
                                          </p:spTgt>
                                        </p:tgtEl>
                                        <p:attrNameLst>
                                          <p:attrName>style.visibility</p:attrName>
                                        </p:attrNameLst>
                                      </p:cBhvr>
                                      <p:to>
                                        <p:strVal val="visible"/>
                                      </p:to>
                                    </p:set>
                                    <p:animEffect transition="in" filter="fade">
                                      <p:cBhvr>
                                        <p:cTn id="5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635" y="2132856"/>
            <a:ext cx="7317105" cy="1325562"/>
          </a:xfrm>
        </p:spPr>
        <p:txBody>
          <a:bodyPr>
            <a:normAutofit/>
          </a:bodyPr>
          <a:lstStyle/>
          <a:p>
            <a:pPr algn="ctr"/>
            <a:r>
              <a:rPr lang="en-US" sz="4800" b="1" dirty="0"/>
              <a:t>Question and </a:t>
            </a:r>
            <a:r>
              <a:rPr lang="en-US" sz="4800" b="1" dirty="0">
                <a:solidFill>
                  <a:srgbClr val="0070C0"/>
                </a:solidFill>
              </a:rPr>
              <a:t>Response</a:t>
            </a:r>
          </a:p>
        </p:txBody>
      </p:sp>
    </p:spTree>
    <p:extLst>
      <p:ext uri="{BB962C8B-B14F-4D97-AF65-F5344CB8AC3E}">
        <p14:creationId xmlns:p14="http://schemas.microsoft.com/office/powerpoint/2010/main" val="3931452273"/>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recap ++</a:t>
            </a:r>
          </a:p>
        </p:txBody>
      </p:sp>
      <p:sp>
        <p:nvSpPr>
          <p:cNvPr id="4" name="Content Placeholder 3"/>
          <p:cNvSpPr>
            <a:spLocks noGrp="1"/>
          </p:cNvSpPr>
          <p:nvPr>
            <p:ph idx="1"/>
          </p:nvPr>
        </p:nvSpPr>
        <p:spPr/>
        <p:txBody>
          <a:bodyPr>
            <a:normAutofit/>
          </a:bodyPr>
          <a:lstStyle/>
          <a:p>
            <a:pPr>
              <a:buNone/>
            </a:pPr>
            <a:endParaRPr lang="en-SG" dirty="0"/>
          </a:p>
          <a:p>
            <a:pPr algn="ctr">
              <a:buNone/>
            </a:pPr>
            <a:r>
              <a:rPr lang="en-SG" sz="4800" b="1" dirty="0">
                <a:solidFill>
                  <a:schemeClr val="bg2">
                    <a:lumMod val="50000"/>
                  </a:schemeClr>
                </a:solidFill>
              </a:rPr>
              <a:t>imagining</a:t>
            </a:r>
            <a:r>
              <a:rPr lang="en-SG" sz="4800" dirty="0"/>
              <a:t> </a:t>
            </a:r>
            <a:r>
              <a:rPr lang="en-US" sz="4800" dirty="0"/>
              <a:t>what is now </a:t>
            </a:r>
            <a:r>
              <a:rPr lang="en-SG" sz="4800" dirty="0">
                <a:solidFill>
                  <a:srgbClr val="0070C0"/>
                </a:solidFill>
              </a:rPr>
              <a:t>1°09’N and 1°29’N, and, 103° 38’E and 104° 06’E</a:t>
            </a:r>
            <a:r>
              <a:rPr lang="en-SG" sz="4800" dirty="0"/>
              <a:t>’s past …</a:t>
            </a:r>
          </a:p>
          <a:p>
            <a:pPr>
              <a:buNone/>
            </a:pPr>
            <a:endParaRPr lang="en-SG" dirty="0"/>
          </a:p>
        </p:txBody>
      </p:sp>
    </p:spTree>
    <p:extLst>
      <p:ext uri="{BB962C8B-B14F-4D97-AF65-F5344CB8AC3E}">
        <p14:creationId xmlns:p14="http://schemas.microsoft.com/office/powerpoint/2010/main" val="1937129656"/>
      </p:ext>
    </p:extLst>
  </p:cSld>
  <p:clrMapOvr>
    <a:masterClrMapping/>
  </p:clrMapOvr>
  <p:transition>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think …</a:t>
            </a:r>
          </a:p>
        </p:txBody>
      </p:sp>
      <p:sp>
        <p:nvSpPr>
          <p:cNvPr id="4" name="Content Placeholder 3"/>
          <p:cNvSpPr>
            <a:spLocks noGrp="1"/>
          </p:cNvSpPr>
          <p:nvPr>
            <p:ph idx="1"/>
          </p:nvPr>
        </p:nvSpPr>
        <p:spPr/>
        <p:txBody>
          <a:bodyPr>
            <a:normAutofit fontScale="92500" lnSpcReduction="10000"/>
          </a:bodyPr>
          <a:lstStyle/>
          <a:p>
            <a:r>
              <a:rPr lang="en-SG" dirty="0"/>
              <a:t>what have we learned about </a:t>
            </a:r>
            <a:r>
              <a:rPr lang="en-US" dirty="0"/>
              <a:t>human activity on what is now </a:t>
            </a:r>
            <a:r>
              <a:rPr lang="en-SG" dirty="0">
                <a:solidFill>
                  <a:srgbClr val="0070C0"/>
                </a:solidFill>
              </a:rPr>
              <a:t>1°09’N and 1°29’N, and, 103° 38’E and 104° 06’E …</a:t>
            </a:r>
            <a:r>
              <a:rPr lang="en-SG" dirty="0"/>
              <a:t>?</a:t>
            </a:r>
          </a:p>
          <a:p>
            <a:endParaRPr lang="en-SG" dirty="0"/>
          </a:p>
          <a:p>
            <a:r>
              <a:rPr lang="en-SG" dirty="0"/>
              <a:t>does it challenge received interpretations of Singapore’s past?</a:t>
            </a:r>
          </a:p>
          <a:p>
            <a:endParaRPr lang="en-SG" dirty="0"/>
          </a:p>
          <a:p>
            <a:r>
              <a:rPr lang="en-SG" dirty="0"/>
              <a:t>how significantly?</a:t>
            </a:r>
          </a:p>
          <a:p>
            <a:pPr>
              <a:buNone/>
            </a:pPr>
            <a:r>
              <a:rPr lang="en-SG" dirty="0"/>
              <a:t> </a:t>
            </a:r>
          </a:p>
        </p:txBody>
      </p:sp>
    </p:spTree>
    <p:extLst>
      <p:ext uri="{BB962C8B-B14F-4D97-AF65-F5344CB8AC3E}">
        <p14:creationId xmlns:p14="http://schemas.microsoft.com/office/powerpoint/2010/main" val="156451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635" y="2132856"/>
            <a:ext cx="7317105" cy="1325562"/>
          </a:xfrm>
        </p:spPr>
        <p:txBody>
          <a:bodyPr>
            <a:normAutofit fontScale="90000"/>
          </a:bodyPr>
          <a:lstStyle/>
          <a:p>
            <a:pPr algn="ctr"/>
            <a:r>
              <a:rPr lang="en-US" sz="4800" b="1" dirty="0">
                <a:hlinkClick r:id="rId2"/>
              </a:rPr>
              <a:t>Tutorial 2 Registration &amp; Attendance</a:t>
            </a:r>
            <a:endParaRPr lang="en-US" sz="4800" b="1" dirty="0">
              <a:solidFill>
                <a:srgbClr val="0070C0"/>
              </a:solidFill>
            </a:endParaRPr>
          </a:p>
        </p:txBody>
      </p:sp>
    </p:spTree>
    <p:extLst>
      <p:ext uri="{BB962C8B-B14F-4D97-AF65-F5344CB8AC3E}">
        <p14:creationId xmlns:p14="http://schemas.microsoft.com/office/powerpoint/2010/main" val="253743761"/>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635" y="2132856"/>
            <a:ext cx="7317105" cy="1325562"/>
          </a:xfrm>
        </p:spPr>
        <p:txBody>
          <a:bodyPr>
            <a:normAutofit/>
          </a:bodyPr>
          <a:lstStyle/>
          <a:p>
            <a:pPr algn="ctr"/>
            <a:r>
              <a:rPr lang="en-US" sz="4800" b="1" dirty="0"/>
              <a:t>Question and </a:t>
            </a:r>
            <a:r>
              <a:rPr lang="en-US" sz="4800" b="1" dirty="0">
                <a:solidFill>
                  <a:srgbClr val="0070C0"/>
                </a:solidFill>
              </a:rPr>
              <a:t>Response</a:t>
            </a:r>
          </a:p>
        </p:txBody>
      </p:sp>
    </p:spTree>
    <p:extLst>
      <p:ext uri="{BB962C8B-B14F-4D97-AF65-F5344CB8AC3E}">
        <p14:creationId xmlns:p14="http://schemas.microsoft.com/office/powerpoint/2010/main" val="3884315819"/>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recap ++: a geological unfolding …</a:t>
            </a:r>
          </a:p>
        </p:txBody>
      </p:sp>
      <p:pic>
        <p:nvPicPr>
          <p:cNvPr id="38916" name="Picture 4" descr="The location of Earth’s continents at various times between 225 million years ago and the present. "/>
          <p:cNvPicPr>
            <a:picLocks noChangeAspect="1" noChangeArrowheads="1"/>
          </p:cNvPicPr>
          <p:nvPr/>
        </p:nvPicPr>
        <p:blipFill>
          <a:blip r:embed="rId2" cstate="print"/>
          <a:srcRect/>
          <a:stretch>
            <a:fillRect/>
          </a:stretch>
        </p:blipFill>
        <p:spPr bwMode="auto">
          <a:xfrm>
            <a:off x="683568" y="1340768"/>
            <a:ext cx="7787640" cy="5006340"/>
          </a:xfrm>
          <a:prstGeom prst="rect">
            <a:avLst/>
          </a:prstGeom>
          <a:noFill/>
        </p:spPr>
      </p:pic>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sz="4000" dirty="0"/>
              <a:t>recap ++: a biological and human unfolding </a:t>
            </a:r>
            <a:r>
              <a:rPr lang="en-SG" dirty="0"/>
              <a:t>…</a:t>
            </a:r>
          </a:p>
        </p:txBody>
      </p:sp>
      <p:sp>
        <p:nvSpPr>
          <p:cNvPr id="5" name="Content Placeholder 4"/>
          <p:cNvSpPr>
            <a:spLocks noGrp="1"/>
          </p:cNvSpPr>
          <p:nvPr>
            <p:ph idx="1"/>
          </p:nvPr>
        </p:nvSpPr>
        <p:spPr/>
        <p:txBody>
          <a:bodyPr/>
          <a:lstStyle/>
          <a:p>
            <a:pPr marL="0" indent="0">
              <a:buNone/>
            </a:pPr>
            <a:r>
              <a:rPr lang="en-US" dirty="0"/>
              <a:t>                                         </a:t>
            </a:r>
          </a:p>
          <a:p>
            <a:pPr marL="0" indent="0">
              <a:buNone/>
            </a:pPr>
            <a:endParaRPr lang="en-US" dirty="0"/>
          </a:p>
          <a:p>
            <a:pPr marL="0" indent="0">
              <a:buNone/>
            </a:pPr>
            <a:endParaRPr lang="en-US" dirty="0"/>
          </a:p>
          <a:p>
            <a:pPr marL="0" indent="0">
              <a:buNone/>
            </a:pPr>
            <a:r>
              <a:rPr lang="en-US" dirty="0"/>
              <a:t>                                    </a:t>
            </a:r>
            <a:r>
              <a:rPr lang="en-US" dirty="0">
                <a:hlinkClick r:id="rId2"/>
              </a:rPr>
              <a:t> </a:t>
            </a:r>
            <a:r>
              <a:rPr lang="en-US" dirty="0"/>
              <a:t>              </a:t>
            </a:r>
          </a:p>
          <a:p>
            <a:pPr marL="0" indent="0">
              <a:buNone/>
            </a:pPr>
            <a:endParaRPr lang="en-US" dirty="0"/>
          </a:p>
          <a:p>
            <a:pPr marL="0" indent="0">
              <a:buNone/>
            </a:pPr>
            <a:endParaRPr lang="en-US" dirty="0"/>
          </a:p>
          <a:p>
            <a:pPr marL="0" indent="0">
              <a:buNone/>
            </a:pPr>
            <a:endParaRPr lang="en-SG" dirty="0"/>
          </a:p>
        </p:txBody>
      </p:sp>
      <p:pic>
        <p:nvPicPr>
          <p:cNvPr id="93186" name="Picture 2" descr="https://s-media-cache-ak0.pinimg.com/originals/38/ff/30/38ff30c59b16e2ad197b8a1b2b9b8f4b.jpg"/>
          <p:cNvPicPr>
            <a:picLocks noChangeAspect="1" noChangeArrowheads="1"/>
          </p:cNvPicPr>
          <p:nvPr/>
        </p:nvPicPr>
        <p:blipFill>
          <a:blip r:embed="rId3" cstate="print"/>
          <a:srcRect/>
          <a:stretch>
            <a:fillRect/>
          </a:stretch>
        </p:blipFill>
        <p:spPr bwMode="auto">
          <a:xfrm>
            <a:off x="1861343" y="1268760"/>
            <a:ext cx="5218709" cy="5399151"/>
          </a:xfrm>
          <a:prstGeom prst="rect">
            <a:avLst/>
          </a:prstGeom>
          <a:noFill/>
          <a:effectLst>
            <a:outerShdw dir="5400000" algn="ctr" rotWithShape="0">
              <a:srgbClr val="000000"/>
            </a:outerShdw>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650" y="1600200"/>
            <a:ext cx="7886700" cy="3960495"/>
          </a:xfrm>
          <a:prstGeom prst="rect">
            <a:avLst/>
          </a:prstGeom>
        </p:spPr>
      </p:pic>
    </p:spTree>
    <p:extLst>
      <p:ext uri="{BB962C8B-B14F-4D97-AF65-F5344CB8AC3E}">
        <p14:creationId xmlns:p14="http://schemas.microsoft.com/office/powerpoint/2010/main" val="315569597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186"/>
                                        </p:tgtEl>
                                        <p:attrNameLst>
                                          <p:attrName>style.visibility</p:attrName>
                                        </p:attrNameLst>
                                      </p:cBhvr>
                                      <p:to>
                                        <p:strVal val="visible"/>
                                      </p:to>
                                    </p:set>
                                    <p:animEffect transition="in" filter="fade">
                                      <p:cBhvr>
                                        <p:cTn id="7" dur="500"/>
                                        <p:tgtEl>
                                          <p:spTgt spid="9318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Autofit/>
          </a:bodyPr>
          <a:lstStyle/>
          <a:p>
            <a:r>
              <a:rPr lang="en-SG" sz="2400" dirty="0"/>
              <a:t>recap ++: a geological, biological and human-cultural unfolding …</a:t>
            </a:r>
          </a:p>
        </p:txBody>
      </p:sp>
      <p:sp>
        <p:nvSpPr>
          <p:cNvPr id="5" name="Content Placeholder 4"/>
          <p:cNvSpPr>
            <a:spLocks noGrp="1"/>
          </p:cNvSpPr>
          <p:nvPr>
            <p:ph idx="1"/>
          </p:nvPr>
        </p:nvSpPr>
        <p:spPr/>
        <p:txBody>
          <a:bodyPr/>
          <a:lstStyle/>
          <a:p>
            <a:pPr marL="0" indent="0">
              <a:buNone/>
            </a:pPr>
            <a:r>
              <a:rPr lang="en-US" dirty="0"/>
              <a:t>                                         </a:t>
            </a:r>
          </a:p>
          <a:p>
            <a:pPr marL="0" indent="0">
              <a:buNone/>
            </a:pPr>
            <a:endParaRPr lang="en-US" dirty="0"/>
          </a:p>
          <a:p>
            <a:pPr marL="0" indent="0">
              <a:buNone/>
            </a:pPr>
            <a:endParaRPr lang="en-US" dirty="0"/>
          </a:p>
          <a:p>
            <a:pPr marL="0" indent="0">
              <a:buNone/>
            </a:pPr>
            <a:r>
              <a:rPr lang="en-US" dirty="0"/>
              <a:t>                                    </a:t>
            </a:r>
            <a:r>
              <a:rPr lang="en-US" dirty="0">
                <a:hlinkClick r:id="rId2"/>
              </a:rPr>
              <a:t> </a:t>
            </a:r>
            <a:r>
              <a:rPr lang="en-US" dirty="0"/>
              <a:t>              </a:t>
            </a:r>
          </a:p>
          <a:p>
            <a:pPr marL="0" indent="0">
              <a:buNone/>
            </a:pPr>
            <a:endParaRPr lang="en-US" dirty="0"/>
          </a:p>
          <a:p>
            <a:pPr marL="0" indent="0">
              <a:buNone/>
            </a:pPr>
            <a:endParaRPr lang="en-US" dirty="0"/>
          </a:p>
          <a:p>
            <a:pPr marL="0" indent="0">
              <a:buNone/>
            </a:pPr>
            <a:endParaRPr lang="en-SG" dirty="0"/>
          </a:p>
        </p:txBody>
      </p:sp>
      <p:pic>
        <p:nvPicPr>
          <p:cNvPr id="95234" name="Picture 2"/>
          <p:cNvPicPr>
            <a:picLocks noChangeAspect="1" noChangeArrowheads="1"/>
          </p:cNvPicPr>
          <p:nvPr/>
        </p:nvPicPr>
        <p:blipFill>
          <a:blip r:embed="rId3" cstate="print"/>
          <a:srcRect/>
          <a:stretch>
            <a:fillRect/>
          </a:stretch>
        </p:blipFill>
        <p:spPr bwMode="auto">
          <a:xfrm>
            <a:off x="971600" y="1196752"/>
            <a:ext cx="7086600" cy="5423611"/>
          </a:xfrm>
          <a:prstGeom prst="rect">
            <a:avLst/>
          </a:prstGeom>
          <a:noFill/>
          <a:ln w="9525">
            <a:noFill/>
            <a:miter lim="800000"/>
            <a:headEnd/>
            <a:tailEnd/>
          </a:ln>
        </p:spPr>
      </p:pic>
    </p:spTree>
    <p:extLst>
      <p:ext uri="{BB962C8B-B14F-4D97-AF65-F5344CB8AC3E}">
        <p14:creationId xmlns:p14="http://schemas.microsoft.com/office/powerpoint/2010/main" val="829662890"/>
      </p:ext>
    </p:extLst>
  </p:cSld>
  <p:clrMapOvr>
    <a:masterClrMapping/>
  </p:clrMapOvr>
  <p:transition>
    <p:wipe dir="r"/>
  </p:transition>
</p:sld>
</file>

<file path=ppt/tags/tag1.xml><?xml version="1.0" encoding="utf-8"?>
<p:tagLst xmlns:a="http://schemas.openxmlformats.org/drawingml/2006/main" xmlns:r="http://schemas.openxmlformats.org/officeDocument/2006/relationships" xmlns:p="http://schemas.openxmlformats.org/presentationml/2006/main">
  <p:tag name="WASPOLLED" val="DA4F5B9629C14178AC18A589DB808740"/>
  <p:tag name="TPVERSION" val="5"/>
  <p:tag name="TPFULLVERSION" val="5.3.2.24"/>
  <p:tag name="PPTVERSION" val="15"/>
  <p:tag name="TPOS" val="2"/>
</p:tagLst>
</file>

<file path=ppt/tags/tag10.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C622D613857045629AA233BFD7570EBB&lt;/guid&gt;&#10;        &lt;description /&gt;&#10;        &lt;date&gt;2/2/2018 10:09:10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30B8947B5FB74D8C9770031DE2B95F60&lt;/guid&gt;&#10;            &lt;repollguid&gt;1F3730194535443AA56CC903086D4D4D&lt;/repollguid&gt;&#10;            &lt;sourceid&gt;7DF07FE8BE1843B187F23B72B4AA51B4&lt;/sourceid&gt;&#10;            &lt;questiontext&gt;does the perpetuation of such practices in present day Malaysia make you more open to using information in the Sulalat?&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correctanswerindicator&gt;True&lt;/correctanswerindicator&gt;&#10;            &lt;answers&gt;&#10;                &lt;answer&gt;&#10;                    &lt;guid&gt;A684F3BAA9C542B1A52A08DA64C30AA8&lt;/guid&gt;&#10;                    &lt;answertext&gt; yes&lt;/answertext&gt;&#10;                    &lt;valuetype&gt;0&lt;/valuetype&gt;&#10;                &lt;/answer&gt;&#10;                &lt;answer&gt;&#10;                    &lt;guid&gt;E490A5EE3165428A83AA48B183A762E5&lt;/guid&gt;&#10;                    &lt;answertext&gt; no&lt;/answertext&gt;&#10;                    &lt;valuetype&gt;0&lt;/valuetype&gt;&#10;                &lt;/answer&gt;&#10;                &lt;answer&gt;&#10;                    &lt;guid&gt;3CEBB299F15E41B69A5B60EA02330278&lt;/guid&gt;&#10;                    &lt;answertext&gt;maybe&lt;/answertext&gt;&#10;                    &lt;valuetype&gt;0&lt;/valuetype&gt;&#10;                &lt;/answer&gt;&#10;            &lt;/answers&gt;&#10;        &lt;/multichoice&gt;&#10;    &lt;/questions&gt;&#10;&lt;/questionlist&gt;"/>
  <p:tag name="LIVECHARTING" val="False"/>
  <p:tag name="AUTOOPENPOLL" val="True"/>
  <p:tag name="AUTOFORMATCHART" val="True"/>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C622D613857045629AA233BFD7570EBB&lt;/guid&gt;&#10;        &lt;description /&gt;&#10;        &lt;date&gt;2/2/2018 10:09:10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7DBE8C3D9E6A48BB9571F8B5919CD94D&lt;/guid&gt;&#10;            &lt;repollguid&gt;1F3730194535443AA56CC903086D4D4D&lt;/repollguid&gt;&#10;            &lt;sourceid&gt;7DF07FE8BE1843B187F23B72B4AA51B4&lt;/sourceid&gt;&#10;            &lt;questiontext&gt;is this past, particularly the 14th century, part of Singapore’s story?&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correctanswerindicator&gt;True&lt;/correctanswerindicator&gt;&#10;            &lt;answers&gt;&#10;                &lt;answer&gt;&#10;                    &lt;guid&gt;A684F3BAA9C542B1A52A08DA64C30AA8&lt;/guid&gt;&#10;                    &lt;answertext&gt; yes&lt;/answertext&gt;&#10;                    &lt;valuetype&gt;0&lt;/valuetype&gt;&#10;                &lt;/answer&gt;&#10;                &lt;answer&gt;&#10;                    &lt;guid&gt;E490A5EE3165428A83AA48B183A762E5&lt;/guid&gt;&#10;                    &lt;answertext&gt; no&lt;/answertext&gt;&#10;                    &lt;valuetype&gt;0&lt;/valuetype&gt;&#10;                &lt;/answer&gt;&#10;                &lt;answer&gt;&#10;                    &lt;guid&gt;3CEBB299F15E41B69A5B60EA02330278&lt;/guid&gt;&#10;                    &lt;answertext&gt;depends&lt;/answertext&gt;&#10;                    &lt;valuetype&gt;0&lt;/valuetype&gt;&#10;                &lt;/answer&gt;&#10;            &lt;/answers&gt;&#10;        &lt;/multichoice&gt;&#10;    &lt;/questions&gt;&#10;&lt;/questionlist&gt;"/>
  <p:tag name="LIVECHARTING" val="False"/>
  <p:tag name="AUTOOPENPOLL" val="True"/>
  <p:tag name="AUTOFORMATCHART" val="True"/>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C622D613857045629AA233BFD7570EBB&lt;/guid&gt;&#10;        &lt;description /&gt;&#10;        &lt;date&gt;2/2/2018 10:09:10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7CDCD6708D704C0F8102042D723697E3&lt;/guid&gt;&#10;            &lt;repollguid&gt;1F3730194535443AA56CC903086D4D4D&lt;/repollguid&gt;&#10;            &lt;sourceid&gt;7DF07FE8BE1843B187F23B72B4AA51B4&lt;/sourceid&gt;&#10;            &lt;questiontext&gt;is this past, particularly the 14th century, part of the Republic of Singapore’s story?&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correctanswerindicator&gt;True&lt;/correctanswerindicator&gt;&#10;            &lt;answers&gt;&#10;                &lt;answer&gt;&#10;                    &lt;guid&gt;A684F3BAA9C542B1A52A08DA64C30AA8&lt;/guid&gt;&#10;                    &lt;answertext&gt; yes&lt;/answertext&gt;&#10;                    &lt;valuetype&gt;0&lt;/valuetype&gt;&#10;                &lt;/answer&gt;&#10;                &lt;answer&gt;&#10;                    &lt;guid&gt;E490A5EE3165428A83AA48B183A762E5&lt;/guid&gt;&#10;                    &lt;answertext&gt; no&lt;/answertext&gt;&#10;                    &lt;valuetype&gt;0&lt;/valuetype&gt;&#10;                &lt;/answer&gt;&#10;                &lt;answer&gt;&#10;                    &lt;guid&gt;3CEBB299F15E41B69A5B60EA02330278&lt;/guid&gt;&#10;                    &lt;answertext&gt;depends&lt;/answertext&gt;&#10;                    &lt;valuetype&gt;0&lt;/valuetype&gt;&#10;                &lt;/answer&gt;&#10;            &lt;/answers&gt;&#10;        &lt;/multichoice&gt;&#10;    &lt;/questions&gt;&#10;&lt;/questionlist&gt;"/>
  <p:tag name="LIVECHARTING" val="False"/>
  <p:tag name="AUTOOPENPOLL" val="True"/>
  <p:tag name="AUTOFORMATCHART" val="True"/>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C622D613857045629AA233BFD7570EBB&lt;/guid&gt;&#10;        &lt;description /&gt;&#10;        &lt;date&gt;2/2/2018 10:09:10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74FEB4A68E814B058185D2CB697BD9CB&lt;/guid&gt;&#10;            &lt;repollguid&gt;1F3730194535443AA56CC903086D4D4D&lt;/repollguid&gt;&#10;            &lt;sourceid&gt;7DF07FE8BE1843B187F23B72B4AA51B4&lt;/sourceid&gt;&#10;            &lt;questiontext&gt;does Singapura have anything to do with Singapore?   &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correctanswerindicator&gt;True&lt;/correctanswerindicator&gt;&#10;            &lt;answers&gt;&#10;                &lt;answer&gt;&#10;                    &lt;guid&gt;A684F3BAA9C542B1A52A08DA64C30AA8&lt;/guid&gt;&#10;                    &lt;answertext&gt; yes&lt;/answertext&gt;&#10;                    &lt;valuetype&gt;0&lt;/valuetype&gt;&#10;                &lt;/answer&gt;&#10;                &lt;answer&gt;&#10;                    &lt;guid&gt;E490A5EE3165428A83AA48B183A762E5&lt;/guid&gt;&#10;                    &lt;answertext&gt; no&lt;/answertext&gt;&#10;                    &lt;valuetype&gt;0&lt;/valuetype&gt;&#10;                &lt;/answer&gt;&#10;                &lt;answer&gt;&#10;                    &lt;guid&gt;3CEBB299F15E41B69A5B60EA02330278&lt;/guid&gt;&#10;                    &lt;answertext&gt;hmm ..&lt;/answertext&gt;&#10;                    &lt;valuetype&gt;0&lt;/valuetype&gt;&#10;                &lt;/answer&gt;&#10;            &lt;/answers&gt;&#10;        &lt;/multichoice&gt;&#10;    &lt;/questions&gt;&#10;&lt;/questionlist&gt;"/>
  <p:tag name="LIVECHARTING" val="False"/>
  <p:tag name="AUTOOPENPOLL" val="True"/>
  <p:tag name="AUTOFORMATCHART" val="True"/>
</p:tagLst>
</file>

<file path=ppt/tags/tag17.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C622D613857045629AA233BFD7570EBB&lt;/guid&gt;&#10;        &lt;description /&gt;&#10;        &lt;date&gt;2/2/2018 10:09:10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2E33AC5AE64B490288523D8DE79BAC45&lt;/guid&gt;&#10;            &lt;repollguid&gt;1F3730194535443AA56CC903086D4D4D&lt;/repollguid&gt;&#10;            &lt;sourceid&gt;7DF07FE8BE1843B187F23B72B4AA51B4&lt;/sourceid&gt;&#10;            &lt;questiontext&gt;Sulalat al-Salatin&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correctanswerindicator&gt;True&lt;/correctanswerindicator&gt;&#10;            &lt;answers&gt;&#10;                &lt;answer&gt;&#10;                    &lt;guid&gt;A684F3BAA9C542B1A52A08DA64C30AA8&lt;/guid&gt;&#10;                    &lt;answertext&gt; tale&lt;/answertext&gt;&#10;                    &lt;valuetype&gt;0&lt;/valuetype&gt;&#10;                &lt;/answer&gt;&#10;                &lt;answer&gt;&#10;                    &lt;guid&gt;E490A5EE3165428A83AA48B183A762E5&lt;/guid&gt;&#10;                    &lt;answertext&gt; story&lt;/answertext&gt;&#10;                    &lt;valuetype&gt;0&lt;/valuetype&gt;&#10;                &lt;/answer&gt;&#10;                &lt;answer&gt;&#10;                    &lt;guid&gt;5075334EF3734B34845EA6A6FAFACF4A&lt;/guid&gt;&#10;                    &lt;answertext&gt; fantasy&lt;/answertext&gt;&#10;                    &lt;valuetype&gt;0&lt;/valuetype&gt;&#10;                &lt;/answer&gt;&#10;                &lt;answer&gt;&#10;                    &lt;guid&gt;6F861BC0ADCC4EF79A3EE14DBAE3739D&lt;/guid&gt;&#10;                    &lt;answertext&gt; myth&lt;/answertext&gt;&#10;                    &lt;valuetype&gt;0&lt;/valuetype&gt;&#10;                &lt;/answer&gt;&#10;            &lt;/answers&gt;&#10;        &lt;/multichoice&gt;&#10;    &lt;/questions&gt;&#10;&lt;/questionlist&gt;"/>
  <p:tag name="LIVECHARTING" val="False"/>
  <p:tag name="AUTOOPENPOLL" val="True"/>
  <p:tag name="AUTOFORMATCHART" val="Tru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C622D613857045629AA233BFD7570EBB&lt;/guid&gt;&#10;        &lt;description /&gt;&#10;        &lt;date&gt;2/2/2018 10:09:10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A5963323B7F04CEF86A6E181FED03AD8&lt;/guid&gt;&#10;            &lt;repollguid&gt;1F3730194535443AA56CC903086D4D4D&lt;/repollguid&gt;&#10;            &lt;sourceid&gt;7DF07FE8BE1843B187F23B72B4AA51B4&lt;/sourceid&gt;&#10;            &lt;questiontext&gt;Sulalat al-Salatin: would you use it in efforts to interpret Singapura’s past?&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correctanswerindicator&gt;True&lt;/correctanswerindicator&gt;&#10;            &lt;answers&gt;&#10;                &lt;answer&gt;&#10;                    &lt;guid&gt;A684F3BAA9C542B1A52A08DA64C30AA8&lt;/guid&gt;&#10;                    &lt;answertext&gt; yes&lt;/answertext&gt;&#10;                    &lt;valuetype&gt;0&lt;/valuetype&gt;&#10;                &lt;/answer&gt;&#10;                &lt;answer&gt;&#10;                    &lt;guid&gt;E490A5EE3165428A83AA48B183A762E5&lt;/guid&gt;&#10;                    &lt;answertext&gt; no&lt;/answertext&gt;&#10;                    &lt;valuetype&gt;0&lt;/valuetype&gt;&#10;                &lt;/answer&gt;&#10;                &lt;answer&gt;&#10;                    &lt;guid&gt;5075334EF3734B34845EA6A6FAFACF4A&lt;/guid&gt;&#10;                    &lt;answertext&gt; unsure&lt;/answertext&gt;&#10;                    &lt;valuetype&gt;0&lt;/valuetype&gt;&#10;                &lt;/answer&gt;&#10;                &lt;answer&gt;&#10;                    &lt;guid&gt;6F861BC0ADCC4EF79A3EE14DBAE3739D&lt;/guid&gt;&#10;                    &lt;answertext&gt; depends&lt;/answertext&gt;&#10;                    &lt;valuetype&gt;0&lt;/valuetype&gt;&#10;                &lt;/answer&gt;&#10;            &lt;/answers&gt;&#10;        &lt;/multichoice&gt;&#10;    &lt;/questions&gt;&#10;&lt;/questionlist&gt;"/>
  <p:tag name="LIVECHARTING" val="False"/>
  <p:tag name="AUTOOPENPOLL" val="True"/>
  <p:tag name="AUTOFORMATCHART" val="True"/>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C622D613857045629AA233BFD7570EBB&lt;/guid&gt;&#10;        &lt;description /&gt;&#10;        &lt;date&gt;2/2/2018 10:09:10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0F6792BEDF454E3E9C254C979D4043D3&lt;/guid&gt;&#10;            &lt;repollguid&gt;1F3730194535443AA56CC903086D4D4D&lt;/repollguid&gt;&#10;            &lt;sourceid&gt;7DF07FE8BE1843B187F23B72B4AA51B4&lt;/sourceid&gt;&#10;            &lt;questiontext&gt;Sulalat al-Salatin: would you use it in efforts to interpret Singapura’s past?&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correctanswerindicator&gt;True&lt;/correctanswerindicator&gt;&#10;            &lt;answers&gt;&#10;                &lt;answer&gt;&#10;                    &lt;guid&gt;A684F3BAA9C542B1A52A08DA64C30AA8&lt;/guid&gt;&#10;                    &lt;answertext&gt; yes&lt;/answertext&gt;&#10;                    &lt;valuetype&gt;0&lt;/valuetype&gt;&#10;                &lt;/answer&gt;&#10;                &lt;answer&gt;&#10;                    &lt;guid&gt;E490A5EE3165428A83AA48B183A762E5&lt;/guid&gt;&#10;                    &lt;answertext&gt; no&lt;/answertext&gt;&#10;                    &lt;valuetype&gt;0&lt;/valuetype&gt;&#10;                &lt;/answer&gt;&#10;                &lt;answer&gt;&#10;                    &lt;guid&gt;5075334EF3734B34845EA6A6FAFACF4A&lt;/guid&gt;&#10;                    &lt;answertext&gt; unsure&lt;/answertext&gt;&#10;                    &lt;valuetype&gt;0&lt;/valuetype&gt;&#10;                &lt;/answer&gt;&#10;                &lt;answer&gt;&#10;                    &lt;guid&gt;6F861BC0ADCC4EF79A3EE14DBAE3739D&lt;/guid&gt;&#10;                    &lt;answertext&gt; depends&lt;/answertext&gt;&#10;                    &lt;valuetype&gt;0&lt;/valuetype&gt;&#10;                &lt;/answer&gt;&#10;            &lt;/answers&gt;&#10;        &lt;/multichoice&gt;&#10;    &lt;/questions&gt;&#10;&lt;/questionlist&gt;"/>
  <p:tag name="LIVECHARTING" val="False"/>
  <p:tag name="AUTOOPENPOLL" val="True"/>
  <p:tag name="AUTOFORMATCHART" val="True"/>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TYPE" val="MultiChoiceSlide"/>
  <p:tag name="TPQUESTIONXML" val="﻿&lt;?xml version=&quot;1.0&quot; encoding=&quot;utf-8&quot;?&gt;&#10;&lt;questionlist&gt;&#10;    &lt;properties&gt;&#10;        &lt;guid&gt;C622D613857045629AA233BFD7570EBB&lt;/guid&gt;&#10;        &lt;description /&gt;&#10;        &lt;date&gt;2/2/2018 10:09:10 A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0F6792BEDF454E3E9C254C979D4043D3&lt;/guid&gt;&#10;            &lt;repollguid&gt;1F3730194535443AA56CC903086D4D4D&lt;/repollguid&gt;&#10;            &lt;sourceid&gt;7DF07FE8BE1843B187F23B72B4AA51B4&lt;/sourceid&gt;&#10;            &lt;questiontext&gt;does Miksic’s discovery of White Sand make you more open to using information in the Sulalat?&lt;/questiontext&gt;&#10;            &lt;showresults&gt;True&lt;/showresults&gt;&#10;            &lt;responsegrid&gt;0&lt;/responsegrid&gt;&#10;            &lt;countdowntimer&gt;False&lt;/countdowntimer&gt;&#10;            &lt;countdowntime&gt;30&lt;/countdowntime&gt;&#10;            &lt;correctvalue&gt;1&lt;/correctvalue&gt;&#10;            &lt;incorrectvalue&gt;0&lt;/incorrectvalue&gt;&#10;            &lt;responselimit&gt;1&lt;/responselimit&gt;&#10;            &lt;bulletstyle&gt;2&lt;/bulletstyle&gt;&#10;            &lt;correctanswerindicator&gt;True&lt;/correctanswerindicator&gt;&#10;            &lt;answers&gt;&#10;                &lt;answer&gt;&#10;                    &lt;guid&gt;A684F3BAA9C542B1A52A08DA64C30AA8&lt;/guid&gt;&#10;                    &lt;answertext&gt; yes&lt;/answertext&gt;&#10;                    &lt;valuetype&gt;0&lt;/valuetype&gt;&#10;                &lt;/answer&gt;&#10;                &lt;answer&gt;&#10;                    &lt;guid&gt;E490A5EE3165428A83AA48B183A762E5&lt;/guid&gt;&#10;                    &lt;answertext&gt; no&lt;/answertext&gt;&#10;                    &lt;valuetype&gt;0&lt;/valuetype&gt;&#10;                &lt;/answer&gt;&#10;                &lt;answer&gt;&#10;                    &lt;guid&gt;E896670031574DCD8246FB5C8EC17B6F&lt;/guid&gt;&#10;                    &lt;answertext&gt;maybe&lt;/answertext&gt;&#10;                    &lt;valuetype&gt;0&lt;/valuetype&gt;&#10;                &lt;/answer&gt;&#10;            &lt;/answers&gt;&#10;        &lt;/multichoice&gt;&#10;    &lt;/questions&gt;&#10;&lt;/questionlist&gt;"/>
  <p:tag name="LIVECHARTING" val="False"/>
  <p:tag name="AUTOOPENPOLL" val="True"/>
  <p:tag name="AUTOFORMATCHART" val="True"/>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2271</TotalTime>
  <Words>1551</Words>
  <Application>Microsoft Office PowerPoint</Application>
  <PresentationFormat>On-screen Show (4:3)</PresentationFormat>
  <Paragraphs>316</Paragraphs>
  <Slides>62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62</vt:i4>
      </vt:variant>
    </vt:vector>
  </HeadingPairs>
  <TitlesOfParts>
    <vt:vector size="65" baseType="lpstr">
      <vt:lpstr>Arial</vt:lpstr>
      <vt:lpstr>Calibri</vt:lpstr>
      <vt:lpstr>Office Theme</vt:lpstr>
      <vt:lpstr> listen … </vt:lpstr>
      <vt:lpstr>GES1011/GESS1009</vt:lpstr>
      <vt:lpstr>recap ++</vt:lpstr>
      <vt:lpstr>recap ++*</vt:lpstr>
      <vt:lpstr>recap ++</vt:lpstr>
      <vt:lpstr>recap ++</vt:lpstr>
      <vt:lpstr>recap ++: a geological unfolding …</vt:lpstr>
      <vt:lpstr>recap ++: a biological and human unfolding …</vt:lpstr>
      <vt:lpstr>recap ++: a geological, biological and human-cultural unfolding …</vt:lpstr>
      <vt:lpstr>recap ++: a human unfolding …</vt:lpstr>
      <vt:lpstr>recap ++: a human unfolding …</vt:lpstr>
      <vt:lpstr>in memoriam</vt:lpstr>
      <vt:lpstr>in memoriam</vt:lpstr>
      <vt:lpstr>in memoriam</vt:lpstr>
      <vt:lpstr>recap ++: a more recent regional human unfolding …</vt:lpstr>
      <vt:lpstr>recap ++: forerunner of Singapura ?</vt:lpstr>
      <vt:lpstr>recap ++: forerunner of Singapura ?</vt:lpstr>
      <vt:lpstr>recap ++:  a regional human unfolding …</vt:lpstr>
      <vt:lpstr>recap ++: a local manifestation</vt:lpstr>
      <vt:lpstr>Question and Response</vt:lpstr>
      <vt:lpstr>our task today …</vt:lpstr>
      <vt:lpstr>Sulalat al-Salatin</vt:lpstr>
      <vt:lpstr>Sulalat al-Salatin</vt:lpstr>
      <vt:lpstr>Sulalat al-Salatin:  would you use it in efforts to interpret Singapura’s past? </vt:lpstr>
      <vt:lpstr>Sulalat al-Salatin</vt:lpstr>
      <vt:lpstr>Sulalat al-Salatin</vt:lpstr>
      <vt:lpstr>Sulalat al-Salatin</vt:lpstr>
      <vt:lpstr>interpreting the Sulalat al-Salatin</vt:lpstr>
      <vt:lpstr>interpreting the Sulalat al-Salatin</vt:lpstr>
      <vt:lpstr>interpreting the Sulalat al-Salatin</vt:lpstr>
      <vt:lpstr>interpreting the Sulalat al-Salatin</vt:lpstr>
      <vt:lpstr>interpreting the Sulalat al-Salatin</vt:lpstr>
      <vt:lpstr>Sulalat al-Salatin:  would you use it in efforts to interpret Singapura’s past? </vt:lpstr>
      <vt:lpstr>Question and Response</vt:lpstr>
      <vt:lpstr> the archaeological record …</vt:lpstr>
      <vt:lpstr>PowerPoint Presentation</vt:lpstr>
      <vt:lpstr>PowerPoint Presentation</vt:lpstr>
      <vt:lpstr> the archaeological record …</vt:lpstr>
      <vt:lpstr> the archaeological record …</vt:lpstr>
      <vt:lpstr>Question and Response</vt:lpstr>
      <vt:lpstr> corroboration …</vt:lpstr>
      <vt:lpstr> corroboration …</vt:lpstr>
      <vt:lpstr>PowerPoint Presentation</vt:lpstr>
      <vt:lpstr>PowerPoint Presentation</vt:lpstr>
      <vt:lpstr> corroboration …</vt:lpstr>
      <vt:lpstr>does Miksic’s discovery of White Sand make you more open to using information in the Sulalat? </vt:lpstr>
      <vt:lpstr> watch …</vt:lpstr>
      <vt:lpstr>does the perpetuation of such practices in present day Malaysia make you more open to using information in the Sulalat? </vt:lpstr>
      <vt:lpstr> corroboration …</vt:lpstr>
      <vt:lpstr>Question and Response</vt:lpstr>
      <vt:lpstr> interpreting Singapore’s past …</vt:lpstr>
      <vt:lpstr>is this past, particularly the 14th century,  part of Singapore’s story?</vt:lpstr>
      <vt:lpstr>is this past, particularly the 14th century,  part of the Republic of Singapore’s story?</vt:lpstr>
      <vt:lpstr>does Singapura have anything to do with Singapore?   </vt:lpstr>
      <vt:lpstr> interpreting Singapore’s past …</vt:lpstr>
      <vt:lpstr> interpreting Singapore’s past …</vt:lpstr>
      <vt:lpstr> some concepts to note …</vt:lpstr>
      <vt:lpstr>historiographical difference </vt:lpstr>
      <vt:lpstr>Question and Response</vt:lpstr>
      <vt:lpstr>think …</vt:lpstr>
      <vt:lpstr>Tutorial 2 Registration &amp; Attendance</vt:lpstr>
      <vt:lpstr>Question and Response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Lawrence, Kelvin</cp:lastModifiedBy>
  <cp:revision>197</cp:revision>
  <dcterms:created xsi:type="dcterms:W3CDTF">2017-08-16T06:32:12Z</dcterms:created>
  <dcterms:modified xsi:type="dcterms:W3CDTF">2022-08-30T11:22:49Z</dcterms:modified>
</cp:coreProperties>
</file>